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Processing Crime and Incident Scenes.</a:t>
            </a:r>
          </a:p>
        </p:txBody>
      </p:sp>
      <p:sp>
        <p:nvSpPr>
          <p:cNvPr id="3" name="Subtitle 2"/>
          <p:cNvSpPr>
            <a:spLocks noGrp="1"/>
          </p:cNvSpPr>
          <p:nvPr>
            <p:ph type="subTitle" idx="1"/>
          </p:nvPr>
        </p:nvSpPr>
        <p:spPr/>
        <p:txBody>
          <a:bodyPr/>
          <a:lstStyle/>
          <a:p>
            <a:r>
              <a:t>Week 4,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Identifying Digital Evidence</a:t>
            </a:r>
          </a:p>
        </p:txBody>
      </p:sp>
      <p:sp>
        <p:nvSpPr>
          <p:cNvPr id="3" name="Content Placeholder 2"/>
          <p:cNvSpPr>
            <a:spLocks noGrp="1"/>
          </p:cNvSpPr>
          <p:nvPr>
            <p:ph idx="10" sz="quarter"/>
          </p:nvPr>
        </p:nvSpPr>
        <p:spPr/>
        <p:txBody>
          <a:bodyPr>
            <a:normAutofit/>
          </a:bodyPr>
          <a:lstStyle/>
          <a:p/>
          <a:p>
            <a:pPr>
              <a:defRPr b="1"/>
            </a:pPr>
            <a:r>
              <a:t>According to the text, which of the following statements accurately describes the treatment of digital evidence in U.S. courts?</a:t>
            </a:r>
          </a:p>
          <a:p>
            <a:pPr lvl="1"/>
            <a:r>
              <a:t>A) Digital evidence is not considered physical evidence and must be printed for court presentation.</a:t>
            </a:r>
          </a:p>
          <a:p>
            <a:pPr lvl="1"/>
            <a:r>
              <a:t>B) Digital evidence is treated as a tangible object, such as a weapon or document, and is accepted as physical evidence.</a:t>
            </a:r>
          </a:p>
          <a:p>
            <a:pPr lvl="1"/>
            <a:r>
              <a:t>C) Digital evidence is only accepted as evidence if it is stored on a hard drive or similar storage device.</a:t>
            </a:r>
          </a:p>
          <a:p>
            <a:pPr lvl="1"/>
            <a:r>
              <a:t>D) Digital evidence is considered virtual and cannot be used in court unless it is converted into a physical form.</a:t>
            </a:r>
          </a:p>
        </p:txBody>
      </p:sp>
      <p:sp>
        <p:nvSpPr>
          <p:cNvPr id="4" name="Text Placeholder 3"/>
          <p:cNvSpPr>
            <a:spLocks noGrp="1"/>
          </p:cNvSpPr>
          <p:nvPr>
            <p:ph type="body" idx="11" sz="quarter"/>
          </p:nvPr>
        </p:nvSpPr>
        <p:spPr/>
        <p:txBody>
          <a:bodyPr/>
          <a:lstStyle/>
          <a:p/>
          <a:p>
            <a:r>
              <a:t> Answer: B - The text states that U.S. courts accept digital evidence as physical evidence, treating it as a tangible object like a weapon or document. This means digital data is considered real and can be presented in court without needing to be printed.</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Collecting Evidence in Private-Sector Incident Scenes</a:t>
            </a:r>
          </a:p>
        </p:txBody>
      </p:sp>
      <p:sp>
        <p:nvSpPr>
          <p:cNvPr id="3" name="Content Placeholder 2"/>
          <p:cNvSpPr>
            <a:spLocks noGrp="1"/>
          </p:cNvSpPr>
          <p:nvPr>
            <p:ph idx="10" sz="quarter"/>
          </p:nvPr>
        </p:nvSpPr>
        <p:spPr/>
        <p:txBody>
          <a:bodyPr>
            <a:normAutofit/>
          </a:bodyPr>
          <a:lstStyle/>
          <a:p>
            <a:pPr>
              <a:defRPr sz="2000"/>
            </a:pPr>
            <a:r>
              <a:t>Private-sector organizations include small to medium businesses, large corporations, and NGOs, which may be subject to public disclosure laws.</a:t>
            </a:r>
          </a:p>
          <a:p>
            <a:pPr>
              <a:defRPr sz="2000"/>
            </a:pPr>
            <a:r>
              <a:t>State public disclosure laws define public records as open for inspection (e.g., divorce records in courthouses).</a:t>
            </a:r>
          </a:p>
          <a:p>
            <a:pPr>
              <a:defRPr sz="2000"/>
            </a:pPr>
            <a:r>
              <a:t>Federal FOIA laws allow citizens to request public documents from federal agencies.</a:t>
            </a:r>
          </a:p>
          <a:p>
            <a:pPr>
              <a:defRPr sz="2000"/>
            </a:pPr>
            <a:r>
              <a:t>ISPs and communication companies must preserve customer privacy but may be required to investigate emergencies (e.g., bomb threats).</a:t>
            </a:r>
          </a:p>
          <a:p>
            <a:pPr>
              <a:defRPr sz="2000"/>
            </a:pPr>
            <a:r>
              <a:t>Federal regulations like the PATRIOT Act redefine ISP record-keeping and emergency response protocols.</a:t>
            </a:r>
          </a:p>
          <a:p>
            <a:pPr>
              <a:defRPr sz="2000"/>
            </a:pPr>
            <a:r>
              <a:t>Recent changes include ISPs selling browsing histories without explicit customer consent (e.g., 2017 Congressional bill).</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Collecting Evidence in Private-Sector Incident Scenes</a:t>
            </a:r>
          </a:p>
        </p:txBody>
      </p:sp>
      <p:sp>
        <p:nvSpPr>
          <p:cNvPr id="3" name="Content Placeholder 2"/>
          <p:cNvSpPr>
            <a:spLocks noGrp="1"/>
          </p:cNvSpPr>
          <p:nvPr>
            <p:ph idx="10" sz="quarter"/>
          </p:nvPr>
        </p:nvSpPr>
        <p:spPr/>
        <p:txBody>
          <a:bodyPr>
            <a:normAutofit/>
          </a:bodyPr>
          <a:lstStyle/>
          <a:p>
            <a:pPr>
              <a:defRPr sz="1600"/>
            </a:pPr>
            <a:r>
              <a:t>Private-sector organizations must comply with state public disclosure laws and federal FOIA regulations, making certain documents available as public records.</a:t>
            </a:r>
          </a:p>
          <a:p>
            <a:pPr>
              <a:defRPr sz="1600"/>
            </a:pPr>
            <a:r>
              <a:t>State public disclosure laws define public records as open for inspection, e.g., divorce records in courthouses become public unless sealed by a judge.</a:t>
            </a:r>
          </a:p>
          <a:p>
            <a:pPr>
              <a:defRPr sz="1600"/>
            </a:pPr>
            <a:r>
              <a:t>FOIA allows citizens to request copies of public documents from federal agencies, with some websites providing records for a fee.</a:t>
            </a:r>
          </a:p>
          <a:p>
            <a:pPr>
              <a:defRPr sz="1600"/>
            </a:pPr>
            <a:r>
              <a:t>ISPs and communication companies must preserve customer privacy but are subject to federal regulations like the Homeland Security Act and PATRIOT Act, which redefine their record-keeping and investigative responsibilities.</a:t>
            </a:r>
          </a:p>
          <a:p>
            <a:pPr>
              <a:defRPr sz="1600"/>
            </a:pPr>
            <a:r>
              <a:t>The PATRIOT Act allows ISPs to investigate customer activities in emergency situations, such as bomb threats in emails.</a:t>
            </a:r>
          </a:p>
          <a:p>
            <a:pPr>
              <a:defRPr sz="1600"/>
            </a:pPr>
            <a:r>
              <a:t>Government monitors emails for keywords, as seen in the Edward Snowden case, with federal regulations evolving over time.</a:t>
            </a:r>
          </a:p>
          <a:p>
            <a:pPr>
              <a:defRPr sz="1600"/>
            </a:pPr>
            <a:r>
              <a:t>In March 2017, U.S. Congress allowed ISPs to sell customers’ browsing histories without explicit permission.</a:t>
            </a:r>
          </a:p>
          <a:p>
            <a:pPr>
              <a:defRPr sz="1600"/>
            </a:pPr>
            <a:r>
              <a:t>Private-sector investigators can conduct covert surveillance without a warrant if a company policy permits it, unlike law enforcement.</a:t>
            </a:r>
          </a:p>
          <a:p>
            <a:pPr>
              <a:defRPr sz="1600"/>
            </a:pPr>
            <a:r>
              <a:t>Companies must use warning banners and policy statements to inform employees of their right to inspect digital assets, as required by EU privacy laws.</a:t>
            </a:r>
          </a:p>
          <a:p>
            <a:pPr>
              <a:defRPr sz="1600"/>
            </a:pPr>
            <a:r>
              <a:t>Employers must have a 'reasonable suspicion' of policy violations to initiate investigations, with some countries requiring notification of employees before investigation.</a:t>
            </a:r>
          </a:p>
          <a:p>
            <a:pPr>
              <a:defRPr sz="1600"/>
            </a:pPr>
            <a:r>
              <a:t>If a crime is discovered during an investigation, employers must report it to police, turn over evidence, and protect sensitive data from becoming public record.</a:t>
            </a:r>
          </a:p>
          <a:p>
            <a:pPr>
              <a:defRPr sz="1600"/>
            </a:pPr>
            <a:r>
              <a:t>Commingled data (e.g., child pornography mixed with company designs) requires legal consultation to protect both criminal evidence and company secrets.</a:t>
            </a:r>
          </a:p>
          <a:p>
            <a:pPr>
              <a:defRPr sz="1600"/>
            </a:pPr>
            <a:r>
              <a:t>Investigators must avoid violating Fourth Amendment rights by obtaining evidence without a warrant and should consult attorneys before providing additional information to law enforcement.</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Collecting Evidence in Private-Sector Incident Scenes</a:t>
            </a:r>
          </a:p>
        </p:txBody>
      </p:sp>
      <p:sp>
        <p:nvSpPr>
          <p:cNvPr id="3" name="Content Placeholder 2"/>
          <p:cNvSpPr>
            <a:spLocks noGrp="1"/>
          </p:cNvSpPr>
          <p:nvPr>
            <p:ph idx="10" sz="quarter"/>
          </p:nvPr>
        </p:nvSpPr>
        <p:spPr/>
        <p:txBody>
          <a:bodyPr>
            <a:normAutofit/>
          </a:bodyPr>
          <a:lstStyle/>
          <a:p/>
          <a:p>
            <a:pPr>
              <a:defRPr b="1"/>
            </a:pPr>
            <a:r>
              <a:t>Which of the following is a key consideration for private-sector investigators when collecting evidence from an employee's computer?</a:t>
            </a:r>
          </a:p>
          <a:p>
            <a:pPr lvl="1"/>
            <a:r>
              <a:t>A) The employee's expectation of privacy is always waived if they are suspected of violating company policy.</a:t>
            </a:r>
          </a:p>
          <a:p>
            <a:pPr lvl="1"/>
            <a:r>
              <a:t>B) Employers must always obtain a warrant before accessing employee computers, regardless of company policy.</a:t>
            </a:r>
          </a:p>
          <a:p>
            <a:pPr lvl="1"/>
            <a:r>
              <a:t>C) A well-defined company policy and warning banners are essential to justify investigations without violating privacy laws.</a:t>
            </a:r>
          </a:p>
          <a:p>
            <a:pPr lvl="1"/>
            <a:r>
              <a:t>D) Private-sector investigators can access employee computers without any documentation or reporting requirements.</a:t>
            </a:r>
          </a:p>
        </p:txBody>
      </p:sp>
      <p:sp>
        <p:nvSpPr>
          <p:cNvPr id="4" name="Text Placeholder 3"/>
          <p:cNvSpPr>
            <a:spLocks noGrp="1"/>
          </p:cNvSpPr>
          <p:nvPr>
            <p:ph type="body" idx="11" sz="quarter"/>
          </p:nvPr>
        </p:nvSpPr>
        <p:spPr/>
        <p:txBody>
          <a:bodyPr/>
          <a:lstStyle/>
          <a:p/>
          <a:p>
            <a:r>
              <a:t> Answer: C - A well-defined company policy and warning banners are essential to justify investigations without violating privacy laws. The text explains that without such policies, employees may have an expectation of privacy, and investigators must follow legal guidelines to avoid civil liability.</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Processing Law Enforcement Crime Scenes</a:t>
            </a:r>
          </a:p>
        </p:txBody>
      </p:sp>
      <p:sp>
        <p:nvSpPr>
          <p:cNvPr id="3" name="Subtitle 2"/>
          <p:cNvSpPr>
            <a:spLocks noGrp="1"/>
          </p:cNvSpPr>
          <p:nvPr>
            <p:ph type="subTitle" idx="1"/>
          </p:nvPr>
        </p:nvSpPr>
        <p:spPr/>
        <p:txBody>
          <a:bodyPr/>
          <a:lstStyle/>
          <a:p>
            <a:r>
              <a:t>Understanding Concepts and Terms Used in Warrants</a:t>
            </a:r>
          </a:p>
        </p:txBody>
      </p:sp>
      <p:sp>
        <p:nvSpPr>
          <p:cNvPr id="4" name="Content Placeholder 3"/>
          <p:cNvSpPr>
            <a:spLocks noGrp="1"/>
          </p:cNvSpPr>
          <p:nvPr>
            <p:ph idx="10" sz="quarter"/>
          </p:nvPr>
        </p:nvSpPr>
        <p:spPr/>
        <p:txBody>
          <a:bodyPr>
            <a:normAutofit/>
          </a:bodyPr>
          <a:lstStyle/>
          <a:p>
            <a:pPr>
              <a:defRPr sz="1800"/>
            </a:pPr>
            <a:r>
              <a:t>Commingled Evidence: Evidence mixed with innocent information (e.g., personal records, confidential business data) that requires a limiting phrase in the warrant to separate relevant evidence.</a:t>
            </a:r>
          </a:p>
          <a:p>
            <a:pPr>
              <a:defRPr sz="1800"/>
            </a:pPr>
            <a:r>
              <a:t>Limiting Phrase: Wording in a search warrant that restricts the scope of the search, allowing police to distinguish between innocent information and evidence.</a:t>
            </a:r>
          </a:p>
          <a:p>
            <a:pPr>
              <a:defRPr sz="1800"/>
            </a:pPr>
            <a:r>
              <a:t>Plain View Doctrine: Objects in plain view of a lawful officer can be seized without a warrant, provided three criteria are met: lawful presence, no enhanced technology, and inadvertent discovery.</a:t>
            </a:r>
          </a:p>
          <a:p>
            <a:pPr>
              <a:defRPr sz="1800"/>
            </a:pPr>
            <a:r>
              <a:t>Horton Test: Replaced the 'inadvertent discovery' requirement with three prongs: lawful presence, lawful access, and immediate incriminating character of the object.</a:t>
            </a:r>
          </a:p>
          <a:p>
            <a:pPr>
              <a:defRPr sz="1800"/>
            </a:pPr>
            <a:r>
              <a:t>Plain View Doctrine Limitations: Does not support general exploratory searches unless incriminating evidence is found (Coolidge v. New Hampshire).</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Processing Law Enforcement Crime Scenes</a:t>
            </a:r>
          </a:p>
        </p:txBody>
      </p:sp>
      <p:sp>
        <p:nvSpPr>
          <p:cNvPr id="3" name="Subtitle 2"/>
          <p:cNvSpPr>
            <a:spLocks noGrp="1"/>
          </p:cNvSpPr>
          <p:nvPr>
            <p:ph type="subTitle" idx="1"/>
          </p:nvPr>
        </p:nvSpPr>
        <p:spPr/>
        <p:txBody>
          <a:bodyPr/>
          <a:lstStyle/>
          <a:p>
            <a:r>
              <a:t>Understanding Concepts and Terms Used in Warrants</a:t>
            </a:r>
          </a:p>
        </p:txBody>
      </p:sp>
      <p:sp>
        <p:nvSpPr>
          <p:cNvPr id="4" name="Content Placeholder 3"/>
          <p:cNvSpPr>
            <a:spLocks noGrp="1"/>
          </p:cNvSpPr>
          <p:nvPr>
            <p:ph idx="10" sz="quarter"/>
          </p:nvPr>
        </p:nvSpPr>
        <p:spPr/>
        <p:txBody>
          <a:bodyPr>
            <a:normAutofit/>
          </a:bodyPr>
          <a:lstStyle/>
          <a:p>
            <a:pPr>
              <a:defRPr sz="1800"/>
            </a:pPr>
            <a:r>
              <a:t>Plain View Doctrine: Objects in plain view of a lawful officer can be seized without a warrant if they are evidence of a crime or contraband.</a:t>
            </a:r>
          </a:p>
          <a:p>
            <a:pPr>
              <a:defRPr sz="1800"/>
            </a:pPr>
            <a:r>
              <a:t>Three criteria for the plain view doctrine to apply:</a:t>
            </a:r>
          </a:p>
          <a:p>
            <a:pPr>
              <a:defRPr sz="1800"/>
            </a:pPr>
            <a:r>
              <a:t>1. Officer must be lawfully present at the location.</a:t>
            </a:r>
          </a:p>
          <a:p>
            <a:pPr>
              <a:defRPr sz="1800"/>
            </a:pPr>
            <a:r>
              <a:t>2. Discovery must be inadvertent (pre-Horton) or 'immediately apparent' (post-Horton).</a:t>
            </a:r>
          </a:p>
          <a:p>
            <a:pPr>
              <a:defRPr sz="1800"/>
            </a:pPr>
            <a:r>
              <a:t>3. Ordinary senses, not enhanced by technology, must be used.</a:t>
            </a:r>
          </a:p>
          <a:p>
            <a:pPr>
              <a:defRPr sz="1800"/>
            </a:pPr>
            <a:r>
              <a:t>Exceptions to the doctrine:</a:t>
            </a:r>
          </a:p>
          <a:p>
            <a:pPr>
              <a:defRPr sz="1800"/>
            </a:pPr>
            <a:r>
              <a:t>• Police cannot move objects to gain a better view (Arizona v. Hicks).</a:t>
            </a:r>
          </a:p>
          <a:p>
            <a:pPr>
              <a:defRPr sz="1800"/>
            </a:pPr>
            <a:r>
              <a:t>• The doctrine does not support general exploratory searches unless incriminating evidence is found (Coolidge v. New Hampshire).</a:t>
            </a:r>
          </a:p>
          <a:p>
            <a:pPr>
              <a:defRPr sz="1800"/>
            </a:pPr>
            <a:r>
              <a:t>Legal challenges in digital forensics:</a:t>
            </a:r>
          </a:p>
          <a:p>
            <a:pPr>
              <a:defRPr sz="1800"/>
            </a:pPr>
            <a:r>
              <a:t>• Courts have differing views on applying the doctrine to computer searches.</a:t>
            </a:r>
          </a:p>
          <a:p>
            <a:pPr>
              <a:defRPr sz="1800"/>
            </a:pPr>
            <a:r>
              <a:t>• Example: Discovery of child pornography during a search for drug evidence requires a new warrant (United States v. Carey).</a:t>
            </a:r>
          </a:p>
          <a:p>
            <a:pPr>
              <a:defRPr sz="1800"/>
            </a:pPr>
            <a:r>
              <a:t>• Ninth Circuit Court of Appeals case: Warrant for 10 players led to discovery of 200 more; court required separate warrants for additional data.</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Processing Law Enforcement Crime Scenes</a:t>
            </a:r>
          </a:p>
        </p:txBody>
      </p:sp>
      <p:sp>
        <p:nvSpPr>
          <p:cNvPr id="3" name="Content Placeholder 2"/>
          <p:cNvSpPr>
            <a:spLocks noGrp="1"/>
          </p:cNvSpPr>
          <p:nvPr>
            <p:ph idx="10" sz="quarter"/>
          </p:nvPr>
        </p:nvSpPr>
        <p:spPr/>
        <p:txBody>
          <a:bodyPr>
            <a:normAutofit/>
          </a:bodyPr>
          <a:lstStyle/>
          <a:p/>
          <a:p>
            <a:pPr>
              <a:defRPr b="1"/>
            </a:pPr>
            <a:r>
              <a:t>Which of the following statements correctly describes the requirements for a valid search warrant under the Fourth Amendment?</a:t>
            </a:r>
          </a:p>
          <a:p>
            <a:pPr lvl="1"/>
            <a:r>
              <a:t>A) A warrant can be issued for any location as long as the officer has probable cause.</a:t>
            </a:r>
          </a:p>
          <a:p>
            <a:pPr lvl="1"/>
            <a:r>
              <a:t>B) A warrant must specifically describe the place to be searched and the items to be seized.</a:t>
            </a:r>
          </a:p>
          <a:p>
            <a:pPr lvl="1"/>
            <a:r>
              <a:t>C) A warrant is only required if the search involves digital evidence.</a:t>
            </a:r>
          </a:p>
          <a:p>
            <a:pPr lvl="1"/>
            <a:r>
              <a:t>D) A warrant is not necessary if the search is conducted during a lawful arrest.</a:t>
            </a:r>
          </a:p>
        </p:txBody>
      </p:sp>
      <p:sp>
        <p:nvSpPr>
          <p:cNvPr id="4" name="Text Placeholder 3"/>
          <p:cNvSpPr>
            <a:spLocks noGrp="1"/>
          </p:cNvSpPr>
          <p:nvPr>
            <p:ph type="body" idx="11" sz="quarter"/>
          </p:nvPr>
        </p:nvSpPr>
        <p:spPr/>
        <p:txBody>
          <a:bodyPr/>
          <a:lstStyle/>
          <a:p/>
          <a:p>
            <a:r>
              <a:t> Answer: B - The Fourth Amendment requires that a search warrant specifically describe the place to be searched and the items to be seized. This ensures that the search is limited and prevents overreach, as overly broad descriptions can lead to legal challenges.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a Search</a:t>
            </a:r>
          </a:p>
        </p:txBody>
      </p:sp>
      <p:sp>
        <p:nvSpPr>
          <p:cNvPr id="3" name="Subtitle 2"/>
          <p:cNvSpPr>
            <a:spLocks noGrp="1"/>
          </p:cNvSpPr>
          <p:nvPr>
            <p:ph type="subTitle" idx="1"/>
          </p:nvPr>
        </p:nvSpPr>
        <p:spPr/>
        <p:txBody>
          <a:bodyPr/>
          <a:lstStyle/>
          <a:p>
            <a:r>
              <a:t>Getting a Detailed Description of the Location</a:t>
            </a:r>
          </a:p>
        </p:txBody>
      </p:sp>
      <p:sp>
        <p:nvSpPr>
          <p:cNvPr id="4" name="Content Placeholder 3"/>
          <p:cNvSpPr>
            <a:spLocks noGrp="1"/>
          </p:cNvSpPr>
          <p:nvPr>
            <p:ph idx="10" sz="quarter"/>
          </p:nvPr>
        </p:nvSpPr>
        <p:spPr/>
        <p:txBody>
          <a:bodyPr>
            <a:normAutofit/>
          </a:bodyPr>
          <a:lstStyle/>
          <a:p>
            <a:pPr>
              <a:defRPr sz="1600"/>
            </a:pPr>
            <a:r>
              <a:t>Identify potential hazards to ensure safety of examiners and victims before arriving at the scene.</a:t>
            </a:r>
          </a:p>
          <a:p>
            <a:pPr>
              <a:defRPr sz="1600"/>
            </a:pPr>
            <a:r>
              <a:t>Hazardous environments include drug labs (e.g., methamphetamine), terrorist attacks with biological/chemical/nuclear contaminants.</a:t>
            </a:r>
          </a:p>
          <a:p>
            <a:pPr>
              <a:defRPr sz="1600"/>
            </a:pPr>
            <a:r>
              <a:t>HAZMAT teams are essential for recovery in hazardous settings; they handle chemical, biological, and radiological substances.</a:t>
            </a:r>
          </a:p>
          <a:p>
            <a:pPr>
              <a:defRPr sz="1600"/>
            </a:pPr>
            <a:r>
              <a:t>Decontaminate digital components if possible; if decontamination risks evidence, create drive images with HAZMAT specialists.</a:t>
            </a:r>
          </a:p>
          <a:p>
            <a:pPr>
              <a:defRPr sz="1600"/>
            </a:pPr>
            <a:r>
              <a:t>Provide clear instructions to HAZMAT specialists on cable connections and software use to avoid evidence destruction.</a:t>
            </a:r>
          </a:p>
          <a:p>
            <a:pPr>
              <a:defRPr sz="1600"/>
            </a:pPr>
            <a:r>
              <a:t>Ideally, a digital forensics investigator with HAZMAT training should acquire drive images, though training may be limited.</a:t>
            </a:r>
          </a:p>
          <a:p>
            <a:pPr>
              <a:defRPr sz="1600"/>
            </a:pPr>
            <a:r>
              <a:t>Use HAZMAT bags to isolate drives, keeping cables outside but sealed to prevent contamination.</a:t>
            </a:r>
          </a:p>
          <a:p>
            <a:pPr>
              <a:defRPr sz="1600"/>
            </a:pPr>
            <a:r>
              <a:t>After data acquisition, power down the system and disconnect cables for decontamination.</a:t>
            </a:r>
          </a:p>
          <a:p>
            <a:pPr>
              <a:defRPr sz="1600"/>
            </a:pPr>
            <a:r>
              <a:t>In extreme conditions (e.g., biological/chemical hazards), equipment like cables may need to be sacrificed for safety.</a:t>
            </a:r>
          </a:p>
          <a:p>
            <a:pPr>
              <a:defRPr sz="1600"/>
            </a:pPr>
            <a:r>
              <a:t>For high temperatures (&gt;80°F), use cooling methods like sealed ice packs to prevent drive damage.</a:t>
            </a:r>
          </a:p>
          <a:p>
            <a:pPr>
              <a:defRPr sz="1600"/>
            </a:pPr>
            <a:r>
              <a:t>In dry environments, use double-wrapped ice bags to avoid moisture damage to drives.</a:t>
            </a:r>
          </a:p>
          <a:p>
            <a:pPr>
              <a:defRPr sz="1600"/>
            </a:pPr>
            <a:r>
              <a:t>Consider moving equipment to controlled environments when possible, but this may not always be feasible.</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a Search</a:t>
            </a:r>
          </a:p>
        </p:txBody>
      </p:sp>
      <p:sp>
        <p:nvSpPr>
          <p:cNvPr id="3" name="Subtitle 2"/>
          <p:cNvSpPr>
            <a:spLocks noGrp="1"/>
          </p:cNvSpPr>
          <p:nvPr>
            <p:ph type="subTitle" idx="1"/>
          </p:nvPr>
        </p:nvSpPr>
        <p:spPr/>
        <p:txBody>
          <a:bodyPr/>
          <a:lstStyle/>
          <a:p>
            <a:r>
              <a:t>Determining the Tools You Need</a:t>
            </a:r>
          </a:p>
        </p:txBody>
      </p:sp>
      <p:graphicFrame>
        <p:nvGraphicFramePr>
          <p:cNvPr id="5" name="Table 4"/>
          <p:cNvGraphicFramePr>
            <a:graphicFrameLocks noGrp="1"/>
          </p:cNvGraphicFramePr>
          <p:nvPr/>
        </p:nvGraphicFramePr>
        <p:xfrm>
          <a:off x="555624" y="1357460"/>
          <a:ext cx="11124185" cy="4959203"/>
        </p:xfrm>
        <a:graphic>
          <a:graphicData uri="http://schemas.openxmlformats.org/drawingml/2006/table">
            <a:tbl>
              <a:tblPr firstRow="1" bandRow="1">
                <a:tableStyleId>{5C22544A-7EE6-4342-B048-85BDC9FD1C3A}</a:tableStyleId>
              </a:tblPr>
              <a:tblGrid>
                <a:gridCol w="5562092"/>
                <a:gridCol w="5562093"/>
              </a:tblGrid>
              <a:tr h="1653067">
                <a:tc>
                  <a:txBody>
                    <a:bodyPr/>
                    <a:lstStyle/>
                    <a:p>
                      <a:pPr>
                        <a:defRPr b="1"/>
                      </a:pPr>
                      <a:r>
                        <a:t>Tool Type</a:t>
                      </a:r>
                    </a:p>
                  </a:txBody>
                  <a:tcPr/>
                </a:tc>
                <a:tc>
                  <a:txBody>
                    <a:bodyPr/>
                    <a:lstStyle/>
                    <a:p>
                      <a:pPr>
                        <a:defRPr b="1"/>
                      </a:pPr>
                      <a:r>
                        <a:t>Description</a:t>
                      </a:r>
                    </a:p>
                  </a:txBody>
                  <a:tcPr/>
                </a:tc>
              </a:tr>
              <a:tr h="1653067">
                <a:tc>
                  <a:txBody>
                    <a:bodyPr/>
                    <a:lstStyle/>
                    <a:p>
                      <a:r>
                        <a:t>Initial-Response Field Kit</a:t>
                      </a:r>
                    </a:p>
                  </a:txBody>
                  <a:tcPr/>
                </a:tc>
                <a:tc>
                  <a:txBody>
                    <a:bodyPr/>
                    <a:lstStyle/>
                    <a:p>
                      <a:r>
                        <a:t>A portable kit containing only the minimum tools needed to perform disk acquisitions and preliminary forensics analysis in the field. It should be lightweight and easy to transport, allowing you to arrive at a scene, acquire the data you need, and return to the lab as quickly as possible.</a:t>
                      </a:r>
                    </a:p>
                  </a:txBody>
                  <a:tcPr/>
                </a:tc>
              </a:tr>
              <a:tr h="1653069">
                <a:tc>
                  <a:txBody>
                    <a:bodyPr/>
                    <a:lstStyle/>
                    <a:p>
                      <a:r>
                        <a:t>Extensive-Response Field Kit</a:t>
                      </a:r>
                    </a:p>
                  </a:txBody>
                  <a:tcPr/>
                </a:tc>
                <a:tc>
                  <a:txBody>
                    <a:bodyPr/>
                    <a:lstStyle/>
                    <a:p>
                      <a:r>
                        <a:t>A portable kit designed to process several computers and a variety of operating systems at a crime or incident scene. It should include all the tools you can afford to take to the field, with two or more types of software or hardware forenss tools, such as extra storage drives.</a:t>
                      </a:r>
                    </a:p>
                  </a:txBody>
                  <a:tcPr/>
                </a:tc>
              </a:tr>
            </a:tbl>
          </a:graphicData>
        </a:graphic>
      </p:graphicFrame>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Preparing for a Search</a:t>
            </a:r>
          </a:p>
        </p:txBody>
      </p:sp>
      <p:sp>
        <p:nvSpPr>
          <p:cNvPr id="3" name="Content Placeholder 2"/>
          <p:cNvSpPr>
            <a:spLocks noGrp="1"/>
          </p:cNvSpPr>
          <p:nvPr>
            <p:ph idx="10" sz="quarter"/>
          </p:nvPr>
        </p:nvSpPr>
        <p:spPr/>
        <p:txBody>
          <a:bodyPr>
            <a:normAutofit/>
          </a:bodyPr>
          <a:lstStyle/>
          <a:p/>
          <a:p>
            <a:pPr>
              <a:defRPr b="1"/>
            </a:pPr>
            <a:r>
              <a:t>Which of the following is a key task in preparing for a search of digital devices according to the text?</a:t>
            </a:r>
          </a:p>
          <a:p>
            <a:pPr lvl="1"/>
            <a:r>
              <a:t>A) Conducting a live forensic analysis without prior planning</a:t>
            </a:r>
          </a:p>
          <a:p>
            <a:pPr lvl="1"/>
            <a:r>
              <a:t>B) Obtaining information from informants and the complainant</a:t>
            </a:r>
          </a:p>
          <a:p>
            <a:pPr lvl="1"/>
            <a:r>
              <a:t>C) Immediately seizing devices without documentation</a:t>
            </a:r>
          </a:p>
          <a:p>
            <a:pPr lvl="1"/>
            <a:r>
              <a:t>D) Ignoring the need for a search warrant in all cases</a:t>
            </a:r>
          </a:p>
        </p:txBody>
      </p:sp>
      <p:sp>
        <p:nvSpPr>
          <p:cNvPr id="4" name="Text Placeholder 3"/>
          <p:cNvSpPr>
            <a:spLocks noGrp="1"/>
          </p:cNvSpPr>
          <p:nvPr>
            <p:ph type="body" idx="11" sz="quarter"/>
          </p:nvPr>
        </p:nvSpPr>
        <p:spPr/>
        <p:txBody>
          <a:bodyPr/>
          <a:lstStyle/>
          <a:p/>
          <a:p>
            <a:r>
              <a:t> Answer: B - The text emphasizes that preparing for a search involves gathering information from the complainant and informants, who may include law enforcement witnesses or individuals with relevant knowledge. This step is crucial for establishing probable cause for a search warrant or arrest.</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Identifying Digital Evidence</a:t>
            </a:r>
          </a:p>
          <a:p>
            <a:pPr/>
            <a:r>
              <a:t>Collecting Evidence in Private-Sector Incident Scenes</a:t>
            </a:r>
          </a:p>
          <a:p>
            <a:pPr/>
            <a:r>
              <a:t>Processing Law Enforcement Crime Scenes</a:t>
            </a:r>
          </a:p>
          <a:p>
            <a:pPr/>
            <a:r>
              <a:t>Preparing for a Search</a:t>
            </a:r>
          </a:p>
          <a:p>
            <a:pPr/>
            <a:r>
              <a:t>Securing a Digital Incident or Crime Scene</a:t>
            </a:r>
          </a:p>
          <a:p>
            <a:pPr/>
            <a:r>
              <a:t>Seizing Digital Evidence at the Scene</a:t>
            </a:r>
          </a:p>
          <a:p>
            <a:pPr/>
            <a:r>
              <a:t>Storing Digital Evidence</a:t>
            </a:r>
          </a:p>
          <a:p>
            <a:pPr/>
            <a:r>
              <a:t>Obtaining a Digital Hash</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Securing a Digital Incident or Crime Scene</a:t>
            </a:r>
          </a:p>
        </p:txBody>
      </p:sp>
      <p:sp>
        <p:nvSpPr>
          <p:cNvPr id="3" name="Content Placeholder 2"/>
          <p:cNvSpPr>
            <a:spLocks noGrp="1"/>
          </p:cNvSpPr>
          <p:nvPr>
            <p:ph idx="10" sz="quarter"/>
          </p:nvPr>
        </p:nvSpPr>
        <p:spPr/>
        <p:txBody>
          <a:bodyPr>
            <a:normAutofit/>
          </a:bodyPr>
          <a:lstStyle/>
          <a:p>
            <a:pPr>
              <a:defRPr sz="1800"/>
            </a:pPr>
            <a:r>
              <a:t>Secure the scene to preserve evidence and maintain confidentiality.</a:t>
            </a:r>
          </a:p>
          <a:p>
            <a:pPr>
              <a:defRPr sz="1800"/>
            </a:pPr>
            <a:r>
              <a:t>Use barrier tape and restrict access to authorized personnel only.</a:t>
            </a:r>
          </a:p>
          <a:p>
            <a:pPr>
              <a:defRPr sz="1800"/>
            </a:pPr>
            <a:r>
              <a:t>Legal authority includes trespassing violations for incidents and obstructing justice for crimes.</a:t>
            </a:r>
          </a:p>
          <a:p>
            <a:pPr>
              <a:defRPr sz="1800"/>
            </a:pPr>
            <a:r>
              <a:t>Expand the scene's perimeter to avoid overlooking critical areas.</a:t>
            </a:r>
          </a:p>
          <a:p>
            <a:pPr>
              <a:defRPr sz="1800"/>
            </a:pPr>
            <a:r>
              <a:t>Shrinking the perimeter is easier than expanding it.</a:t>
            </a:r>
          </a:p>
          <a:p>
            <a:pPr>
              <a:defRPr sz="1800"/>
            </a:pPr>
            <a:r>
              <a:t>Digital investigators may not define security perimeters for major crime scenes.</a:t>
            </a:r>
          </a:p>
          <a:p>
            <a:pPr>
              <a:defRPr sz="1800"/>
            </a:pPr>
            <a:r>
              <a:t>Computers can be a crime scene within a crime scene, containing physical evidence.</a:t>
            </a:r>
          </a:p>
          <a:p>
            <a:pPr>
              <a:defRPr sz="1800"/>
            </a:pPr>
            <a:r>
              <a:t>Digital devices may contain physical evidence like DNA or fingerprints.</a:t>
            </a:r>
          </a:p>
          <a:p>
            <a:pPr>
              <a:defRPr sz="1800"/>
            </a:pPr>
            <a:r>
              <a:t>Crime labs can extract DNA residue from keyboards for comparison.</a:t>
            </a:r>
          </a:p>
          <a:p>
            <a:pPr>
              <a:defRPr sz="1800"/>
            </a:pPr>
            <a:r>
              <a:t>Law enforcement retains keyboards and peripherals in major crime scenes.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Securing a Digital Incident or Crime Scene</a:t>
            </a:r>
          </a:p>
        </p:txBody>
      </p:sp>
      <p:sp>
        <p:nvSpPr>
          <p:cNvPr id="3" name="Content Placeholder 2"/>
          <p:cNvSpPr>
            <a:spLocks noGrp="1"/>
          </p:cNvSpPr>
          <p:nvPr>
            <p:ph idx="10" sz="quarter"/>
          </p:nvPr>
        </p:nvSpPr>
        <p:spPr/>
        <p:txBody>
          <a:bodyPr>
            <a:normAutofit/>
          </a:bodyPr>
          <a:lstStyle/>
          <a:p/>
          <a:p>
            <a:pPr>
              <a:defRPr b="1"/>
            </a:pPr>
            <a:r>
              <a:t>Which of the following is a key reason for securing a digital crime scene?</a:t>
            </a:r>
          </a:p>
          <a:p>
            <a:pPr lvl="1"/>
            <a:r>
              <a:t>A) To ensure that only authorized personnel can access the scene.</a:t>
            </a:r>
          </a:p>
          <a:p>
            <a:pPr lvl="1"/>
            <a:r>
              <a:t>B) To prevent bystanders from accidentally entering the scene.</a:t>
            </a:r>
          </a:p>
          <a:p>
            <a:pPr lvl="1"/>
            <a:r>
              <a:t>C) To expand the area of control beyond the scene’s immediate location.</a:t>
            </a:r>
          </a:p>
          <a:p>
            <a:pPr lvl="1"/>
            <a:r>
              <a:t>D) To avoid the risk of evidence being contaminated by professional curiosity.</a:t>
            </a:r>
          </a:p>
        </p:txBody>
      </p:sp>
      <p:sp>
        <p:nvSpPr>
          <p:cNvPr id="4" name="Text Placeholder 3"/>
          <p:cNvSpPr>
            <a:spLocks noGrp="1"/>
          </p:cNvSpPr>
          <p:nvPr>
            <p:ph type="body" idx="11" sz="quarter"/>
          </p:nvPr>
        </p:nvSpPr>
        <p:spPr/>
        <p:txBody>
          <a:bodyPr/>
          <a:lstStyle/>
          <a:p/>
          <a:p>
            <a:r>
              <a:t> Answer: C - The text explains that securing a crime scene helps expand the area of control beyond the immediate location to avoid overlooking potential parts of the scene. This is a key reason for securing the scene.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Seizing Digital Evidence at the Scene</a:t>
            </a:r>
          </a:p>
        </p:txBody>
      </p:sp>
      <p:sp>
        <p:nvSpPr>
          <p:cNvPr id="3" name="Subtitle 2"/>
          <p:cNvSpPr>
            <a:spLocks noGrp="1"/>
          </p:cNvSpPr>
          <p:nvPr>
            <p:ph type="subTitle" idx="1"/>
          </p:nvPr>
        </p:nvSpPr>
        <p:spPr/>
        <p:txBody>
          <a:bodyPr/>
          <a:lstStyle/>
          <a:p>
            <a:r>
              <a:t>Preparing to Acquire Digital Evidence</a:t>
            </a:r>
          </a:p>
        </p:txBody>
      </p:sp>
      <p:sp>
        <p:nvSpPr>
          <p:cNvPr id="4" name="Content Placeholder 3"/>
          <p:cNvSpPr>
            <a:spLocks noGrp="1"/>
          </p:cNvSpPr>
          <p:nvPr>
            <p:ph idx="10" sz="quarter"/>
          </p:nvPr>
        </p:nvSpPr>
        <p:spPr/>
        <p:txBody>
          <a:bodyPr>
            <a:normAutofit/>
          </a:bodyPr>
          <a:lstStyle/>
          <a:p>
            <a:pPr>
              <a:defRPr sz="1800"/>
            </a:pPr>
            <a:r>
              <a:t>Assess the nature of the case and crime to determine required evidence collection scope.</a:t>
            </a:r>
          </a:p>
          <a:p>
            <a:pPr>
              <a:defRPr sz="1800"/>
            </a:pPr>
            <a:r>
              <a:t>Identify critical components to seize: computers, peripherals, media (smartphones, USBs, CDs/DVDs, printers, cameras, scanners, smart TVs, gaming systems).</a:t>
            </a:r>
          </a:p>
          <a:p>
            <a:pPr>
              <a:defRPr sz="1800"/>
            </a:pPr>
            <a:r>
              <a:t>Determine if the entire system must be collected or only specific items (e.g., employee misconduct investigation).</a:t>
            </a:r>
          </a:p>
          <a:p>
            <a:pPr>
              <a:defRPr sz="1800"/>
            </a:pPr>
            <a:r>
              <a:t>Ask supervisor/senior examiner:</a:t>
            </a:r>
          </a:p>
          <a:p>
            <a:pPr>
              <a:defRPr sz="1800"/>
            </a:pPr>
            <a:r>
              <a:t>  - Do you need to take the entire computer and all peripherals/media?</a:t>
            </a:r>
          </a:p>
          <a:p>
            <a:pPr>
              <a:defRPr sz="1800"/>
            </a:pPr>
            <a:r>
              <a:t>  - How to protect devices during transport (block wireless access).</a:t>
            </a:r>
          </a:p>
          <a:p>
            <a:pPr>
              <a:defRPr sz="1800"/>
            </a:pPr>
            <a:r>
              <a:t>  - Is the computer powered on?</a:t>
            </a:r>
          </a:p>
          <a:p>
            <a:pPr>
              <a:defRPr sz="1800"/>
            </a:pPr>
            <a:r>
              <a:t>  - Is the suspect present? Could they damage the system?</a:t>
            </a:r>
          </a:p>
          <a:p>
            <a:pPr>
              <a:defRPr sz="1800"/>
            </a:pPr>
            <a:r>
              <a:t>  - Will you need to separate the suspect from the computer?</a:t>
            </a:r>
          </a:p>
          <a:p>
            <a:pPr>
              <a:defRPr sz="1800"/>
            </a:pPr>
            <a:r>
              <a:t>Example: Edward Braun case - create working copy for business operations while preserving original for analysis.</a:t>
            </a:r>
          </a:p>
          <a:p>
            <a:pPr>
              <a:defRPr sz="1800"/>
            </a:pPr>
            <a:r>
              <a:t>Document scene: photograph, measure chair height, record item positions before removing hardware.</a:t>
            </a:r>
          </a:p>
          <a:p>
            <a:pPr>
              <a:defRPr sz="1800"/>
            </a:pPr>
            <a:r>
              <a:t>Reinstall original items after evidence collection.</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Seizing Digital Evidence at the Scene</a:t>
            </a:r>
          </a:p>
        </p:txBody>
      </p:sp>
      <p:sp>
        <p:nvSpPr>
          <p:cNvPr id="3" name="Subtitle 2"/>
          <p:cNvSpPr>
            <a:spLocks noGrp="1"/>
          </p:cNvSpPr>
          <p:nvPr>
            <p:ph type="subTitle" idx="1"/>
          </p:nvPr>
        </p:nvSpPr>
        <p:spPr/>
        <p:txBody>
          <a:bodyPr/>
          <a:lstStyle/>
          <a:p>
            <a:r>
              <a:t>Processing Incident or Crime Scenes</a:t>
            </a:r>
          </a:p>
        </p:txBody>
      </p:sp>
      <p:sp>
        <p:nvSpPr>
          <p:cNvPr id="4" name="Content Placeholder 3"/>
          <p:cNvSpPr>
            <a:spLocks noGrp="1"/>
          </p:cNvSpPr>
          <p:nvPr>
            <p:ph idx="10" sz="quarter"/>
          </p:nvPr>
        </p:nvSpPr>
        <p:spPr/>
        <p:txBody>
          <a:bodyPr>
            <a:normAutofit/>
          </a:bodyPr>
          <a:lstStyle/>
          <a:p>
            <a:pPr>
              <a:defRPr sz="2000"/>
            </a:pPr>
            <a:r>
              <a:t>Secure the scene by restricting access to authorized personnel only.</a:t>
            </a:r>
          </a:p>
          <a:p>
            <a:pPr>
              <a:defRPr sz="2000"/>
            </a:pPr>
            <a:r>
              <a:t>Remove unauthorized individuals unless their assistance is necessary for processing.</a:t>
            </a:r>
          </a:p>
          <a:p>
            <a:pPr>
              <a:defRPr sz="2000"/>
            </a:pPr>
            <a:r>
              <a:t>Establish a wider perimeter than necessary to ensure all potential evidence is preserved.</a:t>
            </a:r>
          </a:p>
          <a:p>
            <a:pPr>
              <a:defRPr sz="2000"/>
            </a:pPr>
            <a:r>
              <a:t>Document all activities in a journal, including date/time, people encountered, and key tasks performed.</a:t>
            </a:r>
          </a:p>
          <a:p>
            <a:pPr>
              <a:defRPr sz="2000"/>
            </a:pPr>
            <a:r>
              <a:t>Use mobile devices for logging, but ensure access to these devices is controlled.</a:t>
            </a:r>
          </a:p>
          <a:p>
            <a:pPr>
              <a:defRPr sz="2000"/>
            </a:pPr>
            <a:r>
              <a:t>Maintain professionalism with onlookers and avoid sharing investigation details.</a:t>
            </a:r>
          </a:p>
          <a:p>
            <a:pPr>
              <a:defRPr sz="2000"/>
            </a:pPr>
            <a:r>
              <a:t>Refer media inquiries to public information officers or PR managers.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Seizing Digital Evidence at the Scene</a:t>
            </a:r>
          </a:p>
        </p:txBody>
      </p:sp>
      <p:sp>
        <p:nvSpPr>
          <p:cNvPr id="3" name="Subtitle 2"/>
          <p:cNvSpPr>
            <a:spLocks noGrp="1"/>
          </p:cNvSpPr>
          <p:nvPr>
            <p:ph type="subTitle" idx="1"/>
          </p:nvPr>
        </p:nvSpPr>
        <p:spPr/>
        <p:txBody>
          <a:bodyPr/>
          <a:lstStyle/>
          <a:p>
            <a:r>
              <a:t>Processing Incident or Crime Scenes</a:t>
            </a:r>
          </a:p>
        </p:txBody>
      </p:sp>
      <p:sp>
        <p:nvSpPr>
          <p:cNvPr id="4" name="Content Placeholder 3"/>
          <p:cNvSpPr>
            <a:spLocks noGrp="1"/>
          </p:cNvSpPr>
          <p:nvPr>
            <p:ph idx="10" sz="quarter"/>
          </p:nvPr>
        </p:nvSpPr>
        <p:spPr/>
        <p:txBody>
          <a:bodyPr>
            <a:normAutofit/>
          </a:bodyPr>
          <a:lstStyle/>
          <a:p>
            <a:pPr>
              <a:defRPr sz="1800"/>
            </a:pPr>
            <a:r>
              <a:t>Secure the scene by restricting access to authorized personnel only. Remove non-investigative individuals unless their assistance is necessary.</a:t>
            </a:r>
          </a:p>
          <a:p>
            <a:pPr>
              <a:defRPr sz="1800"/>
            </a:pPr>
            <a:r>
              <a:t>Document all activities in a journal, including arrival time, people encountered, and detailed notes on every task performed.</a:t>
            </a:r>
          </a:p>
          <a:p>
            <a:pPr>
              <a:defRPr sz="1800"/>
            </a:pPr>
            <a:r>
              <a:t>Use mobile devices to record activities, ensuring that access to these devices is controlled.</a:t>
            </a:r>
          </a:p>
          <a:p>
            <a:pPr>
              <a:defRPr sz="1800"/>
            </a:pPr>
            <a:r>
              <a:t>Record video and still images of the area around the computer or digital device, starting with the overall scene and then detailed close-ups.</a:t>
            </a:r>
          </a:p>
          <a:p>
            <a:pPr>
              <a:defRPr sz="1800"/>
            </a:pPr>
            <a:r>
              <a:t>Label cables with numbers or letters to identify connections, and record all cable connections, including keyloggers and dongles.</a:t>
            </a:r>
          </a:p>
          <a:p>
            <a:pPr>
              <a:defRPr sz="1800"/>
            </a:pPr>
            <a:r>
              <a:t>Capture the entire area around the computer, including floors, ceilings, and access points like doors and windows.</a:t>
            </a:r>
          </a:p>
          <a:p>
            <a:pPr>
              <a:defRPr sz="1800"/>
            </a:pPr>
            <a:r>
              <a:t>Inspect under tables, desks, and floors for hidden items, and check ceiling panels if present.</a:t>
            </a:r>
          </a:p>
          <a:p>
            <a:pPr>
              <a:defRPr sz="1800"/>
            </a:pPr>
            <a:r>
              <a:t>Maintain a camera log for all recorded shots to ensure proper documentation.</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Seizing Digital Evidence at the Scene</a:t>
            </a:r>
          </a:p>
        </p:txBody>
      </p:sp>
      <p:sp>
        <p:nvSpPr>
          <p:cNvPr id="3" name="Subtitle 2"/>
          <p:cNvSpPr>
            <a:spLocks noGrp="1"/>
          </p:cNvSpPr>
          <p:nvPr>
            <p:ph type="subTitle" idx="1"/>
          </p:nvPr>
        </p:nvSpPr>
        <p:spPr/>
        <p:txBody>
          <a:bodyPr/>
          <a:lstStyle/>
          <a:p>
            <a:r>
              <a:t>Processing Incident or Crime Scenes</a:t>
            </a:r>
          </a:p>
        </p:txBody>
      </p:sp>
      <p:sp>
        <p:nvSpPr>
          <p:cNvPr id="4" name="Content Placeholder 3"/>
          <p:cNvSpPr>
            <a:spLocks noGrp="1"/>
          </p:cNvSpPr>
          <p:nvPr>
            <p:ph idx="10" sz="quarter"/>
          </p:nvPr>
        </p:nvSpPr>
        <p:spPr/>
        <p:txBody>
          <a:bodyPr>
            <a:normAutofit/>
          </a:bodyPr>
          <a:lstStyle/>
          <a:p>
            <a:pPr>
              <a:defRPr sz="1800"/>
            </a:pPr>
            <a:r>
              <a:t>Handle digital evidence with care to preserve its integrity.</a:t>
            </a:r>
          </a:p>
          <a:p>
            <a:pPr>
              <a:defRPr sz="1800"/>
            </a:pPr>
            <a:r>
              <a:t>Check the state of each computer or device at the scene immediately.</a:t>
            </a:r>
          </a:p>
          <a:p>
            <a:pPr>
              <a:defRPr sz="1800"/>
            </a:pPr>
            <a:r>
              <a:t>If the system is powered on, use professional judgment to decide next steps.</a:t>
            </a:r>
          </a:p>
          <a:p>
            <a:pPr>
              <a:defRPr sz="1800"/>
            </a:pPr>
            <a:r>
              <a:t>For older Windows/MS-DOS systems, turning off power is acceptable to prevent data corruption.</a:t>
            </a:r>
          </a:p>
          <a:p>
            <a:pPr>
              <a:defRPr sz="1800"/>
            </a:pPr>
            <a:r>
              <a:t>For modern systems (Windows, UNIX, Linux), perform an orderly shutdown to avoid data loss.</a:t>
            </a:r>
          </a:p>
          <a:p>
            <a:pPr>
              <a:defRPr sz="1800"/>
            </a:pPr>
            <a:r>
              <a:t>Avoid cutting power to running systems unless necessary due to risks of losing log files.</a:t>
            </a:r>
          </a:p>
          <a:p>
            <a:pPr>
              <a:defRPr sz="1800"/>
            </a:pPr>
            <a:r>
              <a:t>Save active data to external media if possible, including open applications and web pages.</a:t>
            </a:r>
          </a:p>
          <a:p>
            <a:pPr>
              <a:defRPr sz="1800"/>
            </a:pPr>
            <a:r>
              <a:t>Document all actions taken during data collection for legal reporting.</a:t>
            </a:r>
          </a:p>
          <a:p>
            <a:pPr>
              <a:defRPr sz="1800"/>
            </a:pPr>
            <a:r>
              <a:t>If unable to save to external media, save to the suspect drive with a new filename in emergencies.</a:t>
            </a:r>
          </a:p>
          <a:p>
            <a:pPr>
              <a:defRPr sz="1800"/>
            </a:pPr>
            <a:r>
              <a:t>Close all applications without saving before performing an orderly shutdown.</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Seizing Digital Evidence at the Scene</a:t>
            </a:r>
          </a:p>
        </p:txBody>
      </p:sp>
      <p:sp>
        <p:nvSpPr>
          <p:cNvPr id="3" name="Subtitle 2"/>
          <p:cNvSpPr>
            <a:spLocks noGrp="1"/>
          </p:cNvSpPr>
          <p:nvPr>
            <p:ph type="subTitle" idx="1"/>
          </p:nvPr>
        </p:nvSpPr>
        <p:spPr/>
        <p:txBody>
          <a:bodyPr/>
          <a:lstStyle/>
          <a:p>
            <a:r>
              <a:t>Processing Incident or Crime Scenes</a:t>
            </a:r>
          </a:p>
        </p:txBody>
      </p:sp>
      <p:sp>
        <p:nvSpPr>
          <p:cNvPr id="4" name="Content Placeholder 3"/>
          <p:cNvSpPr>
            <a:spLocks noGrp="1"/>
          </p:cNvSpPr>
          <p:nvPr>
            <p:ph idx="10" sz="quarter"/>
          </p:nvPr>
        </p:nvSpPr>
        <p:spPr/>
        <p:txBody>
          <a:bodyPr>
            <a:normAutofit/>
          </a:bodyPr>
          <a:lstStyle/>
          <a:p>
            <a:pPr>
              <a:defRPr sz="1600"/>
            </a:pPr>
            <a:r>
              <a:t>Secure the scene by restricting access to authorized personnel only. Remove non-investigative individuals unless their assistance is required.</a:t>
            </a:r>
          </a:p>
          <a:p>
            <a:pPr>
              <a:defRPr sz="1600"/>
            </a:pPr>
            <a:r>
              <a:t>Document all activities in a journal, including timestamps, people encountered, and detailed notes on tasks performed. Use mobile devices for logging but ensure access control.</a:t>
            </a:r>
          </a:p>
          <a:p>
            <a:pPr>
              <a:defRPr sz="1600"/>
            </a:pPr>
            <a:r>
              <a:t>Record video and still images of the area around digital devices, including close-ups of cables, keyloggers, and dongles. Label cables for identification.</a:t>
            </a:r>
          </a:p>
          <a:p>
            <a:pPr>
              <a:defRPr sz="1600"/>
            </a:pPr>
            <a:r>
              <a:t>Sketch the scene with notes on object dimensions and distances. Use drawing software for electronic sketches.</a:t>
            </a:r>
          </a:p>
          <a:p>
            <a:pPr>
              <a:defRPr sz="1600"/>
            </a:pPr>
            <a:r>
              <a:t>Handle digital data carefully: Power down older systems to prevent data corruption, but perform orderly shutdowns on modern systems to preserve logs.</a:t>
            </a:r>
          </a:p>
          <a:p>
            <a:pPr>
              <a:defRPr sz="1600"/>
            </a:pPr>
            <a:r>
              <a:t>Avoid cutting power to live systems unless necessary, as it may erase critical log files. Save active data to external media if possible.</a:t>
            </a:r>
          </a:p>
          <a:p>
            <a:pPr>
              <a:defRPr sz="1600"/>
            </a:pPr>
            <a:r>
              <a:t>Collect and log all evidence, tag with date/time and collector details, and maintain two separate logs for audit control.</a:t>
            </a:r>
          </a:p>
          <a:p>
            <a:pPr>
              <a:defRPr sz="1600"/>
            </a:pPr>
            <a:r>
              <a:t>Create hard drive images if the device cannot be seized, ensuring the image matches the physical drive size.</a:t>
            </a:r>
          </a:p>
          <a:p>
            <a:pPr>
              <a:defRPr sz="1600"/>
            </a:pPr>
            <a:r>
              <a:t>Search for passwords, PINs, and financial information in plain view or hidden locations like drawers and trash.</a:t>
            </a:r>
          </a:p>
          <a:p>
            <a:pPr>
              <a:defRPr sz="1600"/>
            </a:pPr>
            <a:r>
              <a:t>Gather all documentation, hardware, software, and media related to the investigation for comprehensive analysis.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Seizing Digital Evidence at the Scene</a:t>
            </a:r>
          </a:p>
        </p:txBody>
      </p:sp>
      <p:sp>
        <p:nvSpPr>
          <p:cNvPr id="3" name="Subtitle 2"/>
          <p:cNvSpPr>
            <a:spLocks noGrp="1"/>
          </p:cNvSpPr>
          <p:nvPr>
            <p:ph type="subTitle" idx="1"/>
          </p:nvPr>
        </p:nvSpPr>
        <p:spPr/>
        <p:txBody>
          <a:bodyPr/>
          <a:lstStyle/>
          <a:p>
            <a:r>
              <a:t>Using a Technical Advisor</a:t>
            </a:r>
          </a:p>
        </p:txBody>
      </p:sp>
      <p:sp>
        <p:nvSpPr>
          <p:cNvPr id="4" name="Content Placeholder 3"/>
          <p:cNvSpPr>
            <a:spLocks noGrp="1"/>
          </p:cNvSpPr>
          <p:nvPr>
            <p:ph idx="10" sz="quarter"/>
          </p:nvPr>
        </p:nvSpPr>
        <p:spPr/>
        <p:txBody>
          <a:bodyPr>
            <a:normAutofit/>
          </a:bodyPr>
          <a:lstStyle/>
          <a:p>
            <a:pPr>
              <a:defRPr sz="2000"/>
            </a:pPr>
            <a:r>
              <a:t>Know all aspects of the system being seized and searched.</a:t>
            </a:r>
          </a:p>
          <a:p>
            <a:pPr>
              <a:defRPr sz="2000"/>
            </a:pPr>
            <a:r>
              <a:t>Direct investigators on how to handle sensitive media and systems to prevent damage.</a:t>
            </a:r>
          </a:p>
          <a:p>
            <a:pPr>
              <a:defRPr sz="2000"/>
            </a:pPr>
            <a:r>
              <a:t>Help ensure security of the scene.</a:t>
            </a:r>
          </a:p>
          <a:p>
            <a:pPr>
              <a:defRPr sz="2000"/>
            </a:pPr>
            <a:r>
              <a:t>Help document the planning strategy for the search and seizure.</a:t>
            </a:r>
          </a:p>
          <a:p>
            <a:pPr>
              <a:defRPr sz="2000"/>
            </a:pPr>
            <a:r>
              <a:t>Conduct ad hoc training for investigators on the technologies and components being seized and searched.</a:t>
            </a:r>
          </a:p>
          <a:p>
            <a:pPr>
              <a:defRPr sz="2000"/>
            </a:pPr>
            <a:r>
              <a:t>Document activities during the search and seizure.</a:t>
            </a:r>
          </a:p>
          <a:p>
            <a:pPr>
              <a:defRPr sz="2000"/>
            </a:pPr>
            <a:r>
              <a:t>Help conduct the search and seizure.</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Seizing Digital Evidence at the Scene</a:t>
            </a:r>
          </a:p>
        </p:txBody>
      </p:sp>
      <p:sp>
        <p:nvSpPr>
          <p:cNvPr id="3" name="Subtitle 2"/>
          <p:cNvSpPr>
            <a:spLocks noGrp="1"/>
          </p:cNvSpPr>
          <p:nvPr>
            <p:ph type="subTitle" idx="1"/>
          </p:nvPr>
        </p:nvSpPr>
        <p:spPr/>
        <p:txBody>
          <a:bodyPr/>
          <a:lstStyle/>
          <a:p>
            <a:r>
              <a:t>Processing and Handling Digital Evidence</a:t>
            </a:r>
          </a:p>
        </p:txBody>
      </p:sp>
      <p:sp>
        <p:nvSpPr>
          <p:cNvPr id="4" name="Content Placeholder 3"/>
          <p:cNvSpPr>
            <a:spLocks noGrp="1"/>
          </p:cNvSpPr>
          <p:nvPr>
            <p:ph idx="10" sz="quarter"/>
          </p:nvPr>
        </p:nvSpPr>
        <p:spPr/>
        <p:txBody>
          <a:bodyPr>
            <a:normAutofit/>
          </a:bodyPr>
          <a:lstStyle/>
          <a:p>
            <a:pPr>
              <a:defRPr sz="2000"/>
            </a:pPr>
            <a:r>
              <a:t>Maintain digital evidence integrity in both field and lab environments.</a:t>
            </a:r>
          </a:p>
          <a:p>
            <a:pPr>
              <a:defRPr sz="2000"/>
            </a:pPr>
            <a:r>
              <a:t>Preserve disk data by creating a copy using an imaging tool if the suspect computer hasn't been copied.</a:t>
            </a:r>
          </a:p>
          <a:p>
            <a:pPr>
              <a:defRPr sz="2000"/>
            </a:pPr>
            <a:r>
              <a:t>Make the suspect drive read-only using a write-blocking device and document this step.</a:t>
            </a:r>
          </a:p>
          <a:p>
            <a:pPr>
              <a:defRPr sz="2000"/>
            </a:pPr>
            <a:r>
              <a:t>Preserve image files if the disk has already been imaged; use compressed volume sets for easier archiving.</a:t>
            </a:r>
          </a:p>
          <a:p>
            <a:pPr>
              <a:defRPr sz="2000"/>
            </a:pPr>
            <a:r>
              <a:t>Copy image files to a terabyte drive or SAN, utilizing lab resources with disk-imaging software and multiple hard drives.</a:t>
            </a:r>
          </a:p>
          <a:p>
            <a:pPr>
              <a:defRPr sz="2000"/>
            </a:pPr>
            <a:r>
              <a:t>Use forensics tools to access and open image files.</a:t>
            </a:r>
          </a:p>
          <a:p>
            <a:pPr>
              <a:defRPr sz="2000"/>
            </a:pPr>
            <a:r>
              <a:t>Run MD5 or SHA-1 hashing algorithm to generate a digital hash for verification.</a:t>
            </a:r>
          </a:p>
          <a:p>
            <a:pPr>
              <a:defRPr sz="2000"/>
            </a:pPr>
            <a:r>
              <a:t>Secure original media in an evidence locker with an evidence custody form, dated and filled out.</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Seizing Digital Evidence at the Scene</a:t>
            </a:r>
          </a:p>
        </p:txBody>
      </p:sp>
      <p:sp>
        <p:nvSpPr>
          <p:cNvPr id="3" name="Content Placeholder 2"/>
          <p:cNvSpPr>
            <a:spLocks noGrp="1"/>
          </p:cNvSpPr>
          <p:nvPr>
            <p:ph idx="10" sz="quarter"/>
          </p:nvPr>
        </p:nvSpPr>
        <p:spPr/>
        <p:txBody>
          <a:bodyPr>
            <a:normAutofit/>
          </a:bodyPr>
          <a:lstStyle/>
          <a:p/>
          <a:p>
            <a:pPr>
              <a:defRPr b="1"/>
            </a:pPr>
            <a:r>
              <a:t>In private-sector investigations, what is typically the extent of an investigator's authority regarding the seizure of digital evidence compared to law enforcement?</a:t>
            </a:r>
          </a:p>
          <a:p>
            <a:pPr lvl="1"/>
            <a:r>
              <a:t>A) They can seize all digital systems and peripherals without a warrant.</a:t>
            </a:r>
          </a:p>
          <a:p>
            <a:pPr lvl="1"/>
            <a:r>
              <a:t>B) They can seize entire drives but not make images of the suspect’s drive.</a:t>
            </a:r>
          </a:p>
          <a:p>
            <a:pPr lvl="1"/>
            <a:r>
              <a:t>C) They typically have the authority only to make an image of the suspect’s drive.</a:t>
            </a:r>
          </a:p>
          <a:p>
            <a:pPr lvl="1"/>
            <a:r>
              <a:t>D) They have the same authority as law enforcement to seize all computers and peripherals.</a:t>
            </a:r>
          </a:p>
        </p:txBody>
      </p:sp>
      <p:sp>
        <p:nvSpPr>
          <p:cNvPr id="4" name="Text Placeholder 3"/>
          <p:cNvSpPr>
            <a:spLocks noGrp="1"/>
          </p:cNvSpPr>
          <p:nvPr>
            <p:ph type="body" idx="11" sz="quarter"/>
          </p:nvPr>
        </p:nvSpPr>
        <p:spPr/>
        <p:txBody>
          <a:bodyPr/>
          <a:lstStyle/>
          <a:p/>
          <a:p>
            <a:r>
              <a:t> Answer: C - Private-sector investigators usually have limited authority and can only make an image of the suspect’s drive, unlike law enforcement who can seize all digital systems and peripherals with proper search warrants.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Identifying Digital Evidence</a:t>
            </a:r>
          </a:p>
        </p:txBody>
      </p:sp>
      <p:sp>
        <p:nvSpPr>
          <p:cNvPr id="3" name="Content Placeholder 2"/>
          <p:cNvSpPr>
            <a:spLocks noGrp="1"/>
          </p:cNvSpPr>
          <p:nvPr>
            <p:ph idx="10" sz="quarter"/>
          </p:nvPr>
        </p:nvSpPr>
        <p:spPr/>
        <p:txBody>
          <a:bodyPr>
            <a:normAutofit/>
          </a:bodyPr>
          <a:lstStyle/>
          <a:p>
            <a:pPr>
              <a:defRPr sz="2200"/>
            </a:pPr>
            <a:r>
              <a:t>Digital evidence consists of information stored or transmitted in electronic form.</a:t>
            </a:r>
          </a:p>
          <a:p>
            <a:pPr>
              <a:defRPr sz="2200"/>
            </a:pPr>
            <a:r>
              <a:t>It is considered physical evidence in U.S. courts, treated as tangible objects like weapons or documents.</a:t>
            </a:r>
          </a:p>
          <a:p>
            <a:pPr>
              <a:defRPr sz="2200"/>
            </a:pPr>
            <a:r>
              <a:t>ISO standard 27037 provides guidance on procedures for digital evidence handling.</a:t>
            </a:r>
          </a:p>
          <a:p>
            <a:pPr>
              <a:defRPr sz="2200"/>
            </a:pPr>
            <a:r>
              <a:t>Countries have varying interpretations of what digital evidence can be presented in court.</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Storing Digital Evidence</a:t>
            </a:r>
          </a:p>
        </p:txBody>
      </p:sp>
      <p:sp>
        <p:nvSpPr>
          <p:cNvPr id="3" name="Content Placeholder 2"/>
          <p:cNvSpPr>
            <a:spLocks noGrp="1"/>
          </p:cNvSpPr>
          <p:nvPr>
            <p:ph idx="10" sz="quarter"/>
          </p:nvPr>
        </p:nvSpPr>
        <p:spPr/>
        <p:txBody>
          <a:bodyPr>
            <a:normAutofit/>
          </a:bodyPr>
          <a:lstStyle/>
          <a:p>
            <a:pPr>
              <a:defRPr sz="1800"/>
            </a:pPr>
            <a:r>
              <a:t>Choose storage media based on retention needs: CDs/DVDs (2-5 years), USB drives (durable, more expensive), magnetic tapes (DAT, DLT, SDLT).</a:t>
            </a:r>
          </a:p>
          <a:p>
            <a:pPr>
              <a:defRPr sz="1800"/>
            </a:pPr>
            <a:r>
              <a:t>CDs/DVDs: 2-5 years lifespan, suitable for short-term storage.</a:t>
            </a:r>
          </a:p>
          <a:p>
            <a:pPr>
              <a:defRPr sz="1800"/>
            </a:pPr>
            <a:r>
              <a:t>USB drives: Optimal for durability, though more costly.</a:t>
            </a:r>
          </a:p>
          <a:p>
            <a:pPr>
              <a:defRPr sz="1800"/>
            </a:pPr>
            <a:r>
              <a:t>Magnetic tapes: DAT (40-72 GB, slow), DLT (up to 80 GB compressed, faster transfer than CDs/DVDs), SDLT (high-speed, &gt;1 TB).</a:t>
            </a:r>
          </a:p>
          <a:p>
            <a:pPr>
              <a:defRPr sz="1800"/>
            </a:pPr>
            <a:r>
              <a:t>DLT systems: Reliable for long-term storage, cost-effective for large data archives.</a:t>
            </a:r>
          </a:p>
          <a:p>
            <a:pPr>
              <a:defRPr sz="1800"/>
            </a:pPr>
            <a:r>
              <a:t>Super-DLT (SDLT): High-capacity, suitable for RAID backups, connects via SCSI or USB.</a:t>
            </a:r>
          </a:p>
          <a:p>
            <a:pPr>
              <a:defRPr sz="1800"/>
            </a:pPr>
            <a:r>
              <a:t>Cloud storage: Encrypted and offsite options for data preservation.</a:t>
            </a:r>
          </a:p>
          <a:p>
            <a:pPr>
              <a:defRPr sz="1800"/>
            </a:pPr>
            <a:r>
              <a:t>Best practice: Maintain two copies of evidence using different tools (e.g., Linux dd, FTK Imager Lite) to prevent data loss.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Storing Digital Evidence</a:t>
            </a:r>
          </a:p>
        </p:txBody>
      </p:sp>
      <p:sp>
        <p:nvSpPr>
          <p:cNvPr id="3" name="Subtitle 2"/>
          <p:cNvSpPr>
            <a:spLocks noGrp="1"/>
          </p:cNvSpPr>
          <p:nvPr>
            <p:ph type="subTitle" idx="1"/>
          </p:nvPr>
        </p:nvSpPr>
        <p:spPr/>
        <p:txBody>
          <a:bodyPr/>
          <a:lstStyle/>
          <a:p>
            <a:r>
              <a:t>Documenting Evidence</a:t>
            </a:r>
          </a:p>
        </p:txBody>
      </p:sp>
      <p:sp>
        <p:nvSpPr>
          <p:cNvPr id="4" name="Content Placeholder 3"/>
          <p:cNvSpPr>
            <a:spLocks noGrp="1"/>
          </p:cNvSpPr>
          <p:nvPr>
            <p:ph idx="10" sz="quarter"/>
          </p:nvPr>
        </p:nvSpPr>
        <p:spPr/>
        <p:txBody>
          <a:bodyPr>
            <a:normAutofit/>
          </a:bodyPr>
          <a:lstStyle/>
          <a:p>
            <a:pPr>
              <a:defRPr sz="1800"/>
            </a:pPr>
            <a:r>
              <a:t>Create or use an evidence custody form (refer to Chapter 1) for documenting evidence.</a:t>
            </a:r>
          </a:p>
          <a:p>
            <a:pPr>
              <a:defRPr sz="1800"/>
            </a:pPr>
            <a:r>
              <a:t>Develop an electronic evidence custody form that can be modified as technologies and methods evolve.</a:t>
            </a:r>
          </a:p>
          <a:p>
            <a:pPr>
              <a:defRPr sz="1800"/>
            </a:pPr>
            <a:r>
              <a:t>An evidence custody form serves these functions:</a:t>
            </a:r>
          </a:p>
          <a:p>
            <a:pPr>
              <a:defRPr sz="1800"/>
            </a:pPr>
            <a:r>
              <a:t>Identifies the evidence</a:t>
            </a:r>
          </a:p>
          <a:p>
            <a:pPr>
              <a:defRPr sz="1800"/>
            </a:pPr>
            <a:r>
              <a:t>Identifies who has handled the evidence</a:t>
            </a:r>
          </a:p>
          <a:p>
            <a:pPr>
              <a:defRPr sz="1800"/>
            </a:pPr>
            <a:r>
              <a:t>Lists dates and times the evidence was handled</a:t>
            </a:r>
          </a:p>
          <a:p>
            <a:pPr>
              <a:defRPr sz="1800"/>
            </a:pPr>
            <a:r>
              <a:t>Additional information can include MD5 and SHA-1 hash values, and any detailed reference data.</a:t>
            </a:r>
          </a:p>
          <a:p>
            <a:pPr>
              <a:defRPr sz="1800"/>
            </a:pPr>
            <a:r>
              <a:t>Use evidence bags with labels or forms for documentation. Choose from various sizes and styles offered by commercial companies.</a:t>
            </a:r>
          </a:p>
          <a:p>
            <a:pPr>
              <a:defRPr sz="1800"/>
            </a:pPr>
            <a:r>
              <a:t>Write on evidence bags when they are empty to ensure legibility and avoid damaging digital evidence.</a:t>
            </a:r>
          </a:p>
          <a:p>
            <a:pPr>
              <a:defRPr sz="1800"/>
            </a:pPr>
            <a:r>
              <a:t>Use antistatic bags for electronic components to prevent damage.</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Storing Digital Evidence</a:t>
            </a:r>
          </a:p>
        </p:txBody>
      </p:sp>
      <p:sp>
        <p:nvSpPr>
          <p:cNvPr id="3" name="Content Placeholder 2"/>
          <p:cNvSpPr>
            <a:spLocks noGrp="1"/>
          </p:cNvSpPr>
          <p:nvPr>
            <p:ph idx="10" sz="quarter"/>
          </p:nvPr>
        </p:nvSpPr>
        <p:spPr/>
        <p:txBody>
          <a:bodyPr>
            <a:normAutofit/>
          </a:bodyPr>
          <a:lstStyle/>
          <a:p/>
          <a:p>
            <a:pPr>
              <a:defRPr b="1"/>
            </a:pPr>
            <a:r>
              <a:t>Which of the following is a recommended storage method for long-term preservation of digital evidence, considering reliability and data longevity?</a:t>
            </a:r>
          </a:p>
          <a:p>
            <a:pPr lvl="1"/>
            <a:r>
              <a:t>A) CDs and DVDs for their durability and cost-effectiveness</a:t>
            </a:r>
          </a:p>
          <a:p>
            <a:pPr lvl="1"/>
            <a:r>
              <a:t>B) Magnetic tapes (DAT) for their high storage capacity and speed</a:t>
            </a:r>
          </a:p>
          <a:p>
            <a:pPr lvl="1"/>
            <a:r>
              <a:t>C) DLT magnetic tape cartridges for their reliability and archival capabilities</a:t>
            </a:r>
          </a:p>
          <a:p>
            <a:pPr lvl="1"/>
            <a:r>
              <a:t>D) USB drives for their portability and ease of use</a:t>
            </a:r>
          </a:p>
        </p:txBody>
      </p:sp>
      <p:sp>
        <p:nvSpPr>
          <p:cNvPr id="4" name="Text Placeholder 3"/>
          <p:cNvSpPr>
            <a:spLocks noGrp="1"/>
          </p:cNvSpPr>
          <p:nvPr>
            <p:ph type="body" idx="11" sz="quarter"/>
          </p:nvPr>
        </p:nvSpPr>
        <p:spPr/>
        <p:txBody>
          <a:bodyPr/>
          <a:lstStyle/>
          <a:p/>
          <a:p>
            <a:r>
              <a:t> Answer: C - DLT magnetic tape cartridges are highlighted as reliable data-archiving systems with a 30-year lifespan, making them suitable for long-term preservation of digital evidence. They offer substantial labor savings and faster data transfer compared to CDs/DVDs.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Obtaining a Digital Hash</a:t>
            </a:r>
          </a:p>
        </p:txBody>
      </p:sp>
      <p:sp>
        <p:nvSpPr>
          <p:cNvPr id="3" name="Content Placeholder 2"/>
          <p:cNvSpPr>
            <a:spLocks noGrp="1"/>
          </p:cNvSpPr>
          <p:nvPr>
            <p:ph idx="10" sz="quarter"/>
          </p:nvPr>
        </p:nvSpPr>
        <p:spPr/>
        <p:txBody>
          <a:bodyPr>
            <a:normAutofit/>
          </a:bodyPr>
          <a:lstStyle/>
          <a:p>
            <a:pPr>
              <a:defRPr sz="2000"/>
            </a:pPr>
            <a:r>
              <a:t>Cyclic Redundancy Check (CRC): A mathematical algorithm that translates a file into a unique hexadecimal value. Used to detect changes in file contents.</a:t>
            </a:r>
          </a:p>
          <a:p>
            <a:pPr>
              <a:defRPr sz="2000"/>
            </a:pPr>
            <a:r>
              <a:t>CRC-32: The most recent version of CRC, but not considered a forensic hashing algorithm.</a:t>
            </a:r>
          </a:p>
          <a:p>
            <a:pPr>
              <a:defRPr sz="2000"/>
            </a:pPr>
            <a:r>
              <a:t>Message Digest 5 (MD5): A forensic hashing algorithm that produces a hexadecimal value for files or storage media. Used to verify data integrity.</a:t>
            </a:r>
          </a:p>
          <a:p>
            <a:pPr>
              <a:defRPr sz="2000"/>
            </a:pPr>
            <a:r>
              <a:t>Secure Hash Algorithm (SHA-1): Developed by NIST, used to determine if data in files or storage media has been altered. Replacing MD5 and CRC-32 gradually.</a:t>
            </a:r>
          </a:p>
          <a:p>
            <a:pPr>
              <a:defRPr sz="2000"/>
            </a:pPr>
            <a:r>
              <a:t>Hash Value: A unique hexadecimal identifier for a file, folder, or drive. Changes if any bit or byte in the file changes.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Obtaining a Digital Hash</a:t>
            </a:r>
          </a:p>
        </p:txBody>
      </p:sp>
      <p:sp>
        <p:nvSpPr>
          <p:cNvPr id="3" name="Content Placeholder 2"/>
          <p:cNvSpPr>
            <a:spLocks noGrp="1"/>
          </p:cNvSpPr>
          <p:nvPr>
            <p:ph idx="10" sz="quarter"/>
          </p:nvPr>
        </p:nvSpPr>
        <p:spPr/>
        <p:txBody>
          <a:bodyPr>
            <a:normAutofit/>
          </a:bodyPr>
          <a:lstStyle/>
          <a:p>
            <a:pPr>
              <a:defRPr sz="2000"/>
            </a:pPr>
            <a:r>
              <a:t>Cyclic Redundancy Check (CRC):</a:t>
            </a:r>
          </a:p>
          <a:p>
            <a:pPr>
              <a:defRPr sz="2000"/>
            </a:pPr>
            <a:r>
              <a:t>  - Mathematical algorithm that translates a file into a unique hexadecimal value</a:t>
            </a:r>
          </a:p>
          <a:p>
            <a:pPr>
              <a:defRPr sz="2000"/>
            </a:pPr>
            <a:r>
              <a:t>  - CRC-32 is the most recent version</a:t>
            </a:r>
          </a:p>
          <a:p>
            <a:pPr>
              <a:defRPr sz="2000"/>
            </a:pPr>
            <a:r>
              <a:t>  - Not considered a forensic hashing algorithm</a:t>
            </a:r>
          </a:p>
          <a:p>
            <a:pPr>
              <a:defRPr sz="2000"/>
            </a:pPr>
            <a:r>
              <a:t>Message Digest 5 (MD5):</a:t>
            </a:r>
          </a:p>
          <a:p>
            <a:pPr>
              <a:defRPr sz="2000"/>
            </a:pPr>
            <a:r>
              <a:t>  - Produces a hexadecimal value of a file or storage media</a:t>
            </a:r>
          </a:p>
          <a:p>
            <a:pPr>
              <a:defRPr sz="2000"/>
            </a:pPr>
            <a:r>
              <a:t>  - Used to determine if data has changed</a:t>
            </a:r>
          </a:p>
          <a:p>
            <a:pPr>
              <a:defRPr sz="2000"/>
            </a:pPr>
            <a:r>
              <a:t>  - Mathematical formula generating a hexadecimal code (hash value)</a:t>
            </a:r>
          </a:p>
          <a:p>
            <a:pPr>
              <a:defRPr sz="2000"/>
            </a:pPr>
            <a:r>
              <a:t>  - Hash value changes if any bit/byte in the file changes</a:t>
            </a:r>
          </a:p>
          <a:p>
            <a:pPr>
              <a:defRPr sz="2000"/>
            </a:pPr>
            <a:r>
              <a:t>Secure Hash Algorithm version 1 (SHA-1):</a:t>
            </a:r>
          </a:p>
          <a:p>
            <a:pPr>
              <a:defRPr sz="2000"/>
            </a:pPr>
            <a:r>
              <a:t>  - Forensic hashing algorithm developed by NIST</a:t>
            </a:r>
          </a:p>
          <a:p>
            <a:pPr>
              <a:defRPr sz="2000"/>
            </a:pPr>
            <a:r>
              <a:t>  - Replaced MD5 and CRC-32 gradually</a:t>
            </a:r>
          </a:p>
          <a:p>
            <a:pPr>
              <a:defRPr sz="2000"/>
            </a:pPr>
            <a:r>
              <a:t>  - Collisions have occurred in research using supercomputers</a:t>
            </a:r>
          </a:p>
          <a:p>
            <a:pPr>
              <a:defRPr sz="2000"/>
            </a:pPr>
            <a:r>
              <a:t>  - Still used for validating digital evidence despite flaws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Obtaining a Digital Hash</a:t>
            </a:r>
          </a:p>
        </p:txBody>
      </p:sp>
      <p:sp>
        <p:nvSpPr>
          <p:cNvPr id="3" name="Content Placeholder 2"/>
          <p:cNvSpPr>
            <a:spLocks noGrp="1"/>
          </p:cNvSpPr>
          <p:nvPr>
            <p:ph idx="10" sz="quarter"/>
          </p:nvPr>
        </p:nvSpPr>
        <p:spPr/>
        <p:txBody>
          <a:bodyPr>
            <a:normAutofit/>
          </a:bodyPr>
          <a:lstStyle/>
          <a:p>
            <a:pPr>
              <a:defRPr sz="2000"/>
            </a:pPr>
            <a:r>
              <a:t>Secure Hash Algorithm (SHA-1) is a forensic hashing algorithm developed by NIST to detect data alterations in files or storage media.</a:t>
            </a:r>
          </a:p>
          <a:p>
            <a:pPr>
              <a:defRPr sz="2000"/>
            </a:pPr>
            <a:r>
              <a:t>SHA-1 has gradually replaced MD5 and CRC-32, though MD5 remains widely used.</a:t>
            </a:r>
          </a:p>
          <a:p>
            <a:pPr>
              <a:defRPr sz="2000"/>
            </a:pPr>
            <a:r>
              <a:t>Collisions (same hash values for different files) have occurred in MD5 and SHA-1, but they are rare.</a:t>
            </a:r>
          </a:p>
          <a:p>
            <a:pPr>
              <a:defRPr sz="2000"/>
            </a:pPr>
            <a:r>
              <a:t>Collisions can be verified through byte-by-byte comparisons using tools like MS-DOS comp or Linux/UNIX diff commands.</a:t>
            </a:r>
          </a:p>
          <a:p>
            <a:pPr>
              <a:defRPr sz="2000"/>
            </a:pPr>
            <a:r>
              <a:t>Newer algorithms like SHA-256 are now being used for enhanced security.</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Obtaining a Digital Hash</a:t>
            </a:r>
          </a:p>
        </p:txBody>
      </p:sp>
      <p:sp>
        <p:nvSpPr>
          <p:cNvPr id="3" name="Content Placeholder 2"/>
          <p:cNvSpPr>
            <a:spLocks noGrp="1"/>
          </p:cNvSpPr>
          <p:nvPr>
            <p:ph idx="10" sz="quarter"/>
          </p:nvPr>
        </p:nvSpPr>
        <p:spPr/>
        <p:txBody>
          <a:bodyPr>
            <a:normAutofit/>
          </a:bodyPr>
          <a:lstStyle/>
          <a:p>
            <a:pPr>
              <a:defRPr sz="2000"/>
            </a:pPr>
            <a:r>
              <a:t>Use FTK Imager Lite to calculate MD5 and SHA-1 hash values for a USB drive or file.</a:t>
            </a:r>
          </a:p>
          <a:p>
            <a:pPr>
              <a:defRPr sz="2000"/>
            </a:pPr>
            <a:r>
              <a:t>Steps to create a test file: Open Notepad, type 'This is a test to see how an MD5 digital hash works', save as 'InChap04.txt' on a USB drive.</a:t>
            </a:r>
          </a:p>
          <a:p>
            <a:pPr>
              <a:defRPr sz="2000"/>
            </a:pPr>
            <a:r>
              <a:t>Verify the drive/image using FTK Imager Lite to obtain hash values.</a:t>
            </a:r>
          </a:p>
          <a:p>
            <a:pPr>
              <a:defRPr sz="2000"/>
            </a:pPr>
            <a:r>
              <a:t>Modify the text file by deleting a word and re-saving it.</a:t>
            </a:r>
          </a:p>
          <a:p>
            <a:pPr>
              <a:defRPr sz="2000"/>
            </a:pPr>
            <a:r>
              <a:t>Recalculate hash values to observe changes in MD5 and SHA-1 values.</a:t>
            </a:r>
          </a:p>
          <a:p>
            <a:pPr>
              <a:defRPr sz="2000"/>
            </a:pPr>
            <a:r>
              <a:t>Compare original and modified hash values to confirm data integrity.</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Obtaining a Digital Hash</a:t>
            </a:r>
          </a:p>
        </p:txBody>
      </p:sp>
      <p:sp>
        <p:nvSpPr>
          <p:cNvPr id="3" name="Content Placeholder 2"/>
          <p:cNvSpPr>
            <a:spLocks noGrp="1"/>
          </p:cNvSpPr>
          <p:nvPr>
            <p:ph idx="10" sz="quarter"/>
          </p:nvPr>
        </p:nvSpPr>
        <p:spPr/>
        <p:txBody>
          <a:bodyPr>
            <a:normAutofit/>
          </a:bodyPr>
          <a:lstStyle/>
          <a:p/>
          <a:p>
            <a:pPr>
              <a:defRPr b="1"/>
            </a:pPr>
            <a:r>
              <a:t>Which of the following best describes the purpose of a digital hash in digital forensics?</a:t>
            </a:r>
          </a:p>
          <a:p>
            <a:pPr lvl="1"/>
            <a:r>
              <a:t>A) To encrypt data for secure transmission</a:t>
            </a:r>
          </a:p>
          <a:p>
            <a:pPr lvl="1"/>
            <a:r>
              <a:t>B) To verify the integrity of data by detecting changes</a:t>
            </a:r>
          </a:p>
          <a:p>
            <a:pPr lvl="1"/>
            <a:r>
              <a:t>C) To compress data for storage efficiency</a:t>
            </a:r>
          </a:p>
          <a:p>
            <a:pPr lvl="1"/>
            <a:r>
              <a:t>D) To anonymize data for privacy protection</a:t>
            </a:r>
          </a:p>
        </p:txBody>
      </p:sp>
      <p:sp>
        <p:nvSpPr>
          <p:cNvPr id="4" name="Text Placeholder 3"/>
          <p:cNvSpPr>
            <a:spLocks noGrp="1"/>
          </p:cNvSpPr>
          <p:nvPr>
            <p:ph type="body" idx="11" sz="quarter"/>
          </p:nvPr>
        </p:nvSpPr>
        <p:spPr/>
        <p:txBody>
          <a:bodyPr/>
          <a:lstStyle/>
          <a:p/>
          <a:p>
            <a:r>
              <a:t> Answer: B - A digital hash is used to verify data integrity by generating a unique hexadecimal value that changes if any part of the data is altered, ensuring that the data has not been tampered with.</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Secure handling and documentation of digital evidence are critical to maintain chain of custody and ensure admissibility in legal proceedings.</a:t>
            </a:r>
          </a:p>
          <a:p>
            <a:pPr/>
            <a:r>
              <a:t>Hashing algorithms like MD5, SHA-1, and SHA-256 are essential for verifying data integrity and detecting unauthorized modifications.</a:t>
            </a:r>
          </a:p>
          <a:p>
            <a:pPr/>
            <a:r>
              <a:t>Proper storage solutions, including magnetic tapes (DLT) and cloud-based systems, ensure long-term preservation of digital evidence while maintaining reliability.</a:t>
            </a:r>
          </a:p>
          <a:p>
            <a:pPr/>
            <a:r>
              <a:t>Effective documentation practices, such as using evidence custody forms and antistatic bags, help in tracking evidence handling and preventing damage.</a:t>
            </a:r>
          </a:p>
          <a:p>
            <a:pPr/>
            <a:r>
              <a:t>Digital forensics requires meticulous attention to detail, from evidence collection to storage, to ensure the authenticity and integrity of data throughout the investigation.</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Identifying Digital Evidence</a:t>
            </a:r>
          </a:p>
        </p:txBody>
      </p:sp>
      <p:sp>
        <p:nvSpPr>
          <p:cNvPr id="3" name="Subtitle 2"/>
          <p:cNvSpPr>
            <a:spLocks noGrp="1"/>
          </p:cNvSpPr>
          <p:nvPr>
            <p:ph type="subTitle" idx="1"/>
          </p:nvPr>
        </p:nvSpPr>
        <p:spPr/>
        <p:txBody>
          <a:bodyPr/>
          <a:lstStyle/>
          <a:p>
            <a:r>
              <a:t>Understanding Hearsay and Digital Evidence</a:t>
            </a:r>
          </a:p>
        </p:txBody>
      </p:sp>
      <p:sp>
        <p:nvSpPr>
          <p:cNvPr id="4" name="Content Placeholder 3"/>
          <p:cNvSpPr>
            <a:spLocks noGrp="1"/>
          </p:cNvSpPr>
          <p:nvPr>
            <p:ph idx="10" sz="quarter"/>
          </p:nvPr>
        </p:nvSpPr>
        <p:spPr/>
        <p:txBody>
          <a:bodyPr>
            <a:normAutofit/>
          </a:bodyPr>
          <a:lstStyle/>
          <a:p>
            <a:pPr>
              <a:defRPr sz="2000"/>
            </a:pPr>
            <a:r>
              <a:t>Hearsay Rule: Statements made out of court are generally inadmissible unless an exception applies.</a:t>
            </a:r>
          </a:p>
          <a:p>
            <a:pPr>
              <a:defRPr sz="2000"/>
            </a:pPr>
            <a:r>
              <a:t>Digital Evidence: Includes computer-generated records (e.g., system logs) and stored records (e.g., documents).</a:t>
            </a:r>
          </a:p>
          <a:p>
            <a:pPr>
              <a:defRPr sz="2000"/>
            </a:pPr>
            <a:r>
              <a:t>Computer-Generated Records: Not considered hearsay as they are direct outputs of systems.</a:t>
            </a:r>
          </a:p>
          <a:p>
            <a:pPr>
              <a:defRPr sz="2000"/>
            </a:pPr>
            <a:r>
              <a:t>Computer-Stored Records: Subject to hearsay rules; must be original or authenticated as business records.</a:t>
            </a:r>
          </a:p>
          <a:p>
            <a:pPr>
              <a:defRPr sz="2000"/>
            </a:pPr>
            <a:r>
              <a:t>Legal Standards: The FRE (Federal Rules of Evidence) governs admissibility of digital evidence.</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Identifying Digital Evidence</a:t>
            </a:r>
          </a:p>
        </p:txBody>
      </p:sp>
      <p:sp>
        <p:nvSpPr>
          <p:cNvPr id="3" name="Subtitle 2"/>
          <p:cNvSpPr>
            <a:spLocks noGrp="1"/>
          </p:cNvSpPr>
          <p:nvPr>
            <p:ph type="subTitle" idx="1"/>
          </p:nvPr>
        </p:nvSpPr>
        <p:spPr/>
        <p:txBody>
          <a:bodyPr/>
          <a:lstStyle/>
          <a:p>
            <a:r>
              <a:t>Legal Framework for Digital Evidence</a:t>
            </a:r>
          </a:p>
        </p:txBody>
      </p:sp>
      <p:sp>
        <p:nvSpPr>
          <p:cNvPr id="4" name="Content Placeholder 3"/>
          <p:cNvSpPr>
            <a:spLocks noGrp="1"/>
          </p:cNvSpPr>
          <p:nvPr>
            <p:ph idx="10" sz="quarter"/>
          </p:nvPr>
        </p:nvSpPr>
        <p:spPr/>
        <p:txBody>
          <a:bodyPr>
            <a:normAutofit/>
          </a:bodyPr>
          <a:lstStyle/>
          <a:p>
            <a:pPr>
              <a:defRPr sz="2000"/>
            </a:pPr>
            <a:r>
              <a:t>Hearsay Rule: Excludes statements made out of court, unless an exception applies.</a:t>
            </a:r>
          </a:p>
          <a:p>
            <a:pPr>
              <a:defRPr sz="2000"/>
            </a:pPr>
            <a:r>
              <a:t>Computer-Generated Records (e.g., system logs, mathematical results): Not hearsay as they are factual records.</a:t>
            </a:r>
          </a:p>
          <a:p>
            <a:pPr>
              <a:defRPr sz="2000"/>
            </a:pPr>
            <a:r>
              <a:t>Computer-Stored Records (e.g., documents, emails): Subject to hearsay rules; require authentication.</a:t>
            </a:r>
          </a:p>
          <a:p>
            <a:pPr>
              <a:defRPr sz="2000"/>
            </a:pPr>
            <a:r>
              <a:t>Business Records Exception: Requires creation by a person, originality, and proper record-keeping.</a:t>
            </a:r>
          </a:p>
          <a:p>
            <a:pPr>
              <a:defRPr sz="2000"/>
            </a:pPr>
            <a:r>
              <a:t>Best Evidence Rule: Original documents preferred; duplicates allowed if they accurately reproduce the original.</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Identifying Digital Evidence</a:t>
            </a:r>
          </a:p>
        </p:txBody>
      </p:sp>
      <p:sp>
        <p:nvSpPr>
          <p:cNvPr id="3" name="Subtitle 2"/>
          <p:cNvSpPr>
            <a:spLocks noGrp="1"/>
          </p:cNvSpPr>
          <p:nvPr>
            <p:ph type="subTitle" idx="1"/>
          </p:nvPr>
        </p:nvSpPr>
        <p:spPr/>
        <p:txBody>
          <a:bodyPr/>
          <a:lstStyle/>
          <a:p>
            <a:r>
              <a:t>Legal Framework for Digital Evidence</a:t>
            </a:r>
          </a:p>
        </p:txBody>
      </p:sp>
      <p:sp>
        <p:nvSpPr>
          <p:cNvPr id="4" name="Content Placeholder 3"/>
          <p:cNvSpPr>
            <a:spLocks noGrp="1"/>
          </p:cNvSpPr>
          <p:nvPr>
            <p:ph idx="10" sz="quarter"/>
          </p:nvPr>
        </p:nvSpPr>
        <p:spPr/>
        <p:txBody>
          <a:bodyPr>
            <a:normAutofit/>
          </a:bodyPr>
          <a:lstStyle/>
          <a:p>
            <a:pPr>
              <a:defRPr sz="2000"/>
            </a:pPr>
            <a:r>
              <a:t>Hearsay Rule: Excludes statements made out of court, unless exceptions apply.</a:t>
            </a:r>
          </a:p>
          <a:p>
            <a:pPr>
              <a:defRPr sz="2000"/>
            </a:pPr>
            <a:r>
              <a:t>Exceptions to Hearsay Rule for Digital Evidence:</a:t>
            </a:r>
          </a:p>
          <a:p>
            <a:pPr>
              <a:defRPr sz="2000"/>
            </a:pPr>
            <a:r>
              <a:t>  - Business Records Exception (FRE 803(6)): Records created in regular course of business, maintained by responsible person, and relevant to a duty or transaction.</a:t>
            </a:r>
          </a:p>
          <a:p>
            <a:pPr>
              <a:defRPr sz="2000"/>
            </a:pPr>
            <a:r>
              <a:t>  - Best Evidence Rule (FRE 1001): Original document required to prove content, but duplicates (including electronic) are admissible if they accurately reproduce the original.</a:t>
            </a:r>
          </a:p>
          <a:p>
            <a:pPr>
              <a:defRPr sz="2000"/>
            </a:pPr>
            <a:r>
              <a:t>  - Originality of Digital Files: Printouts or other outputs that accurately reflect data are considered 'original' under FRE.</a:t>
            </a:r>
          </a:p>
          <a:p>
            <a:pPr>
              <a:defRPr sz="2000"/>
            </a:pPr>
            <a:r>
              <a:t>  - Secondary Evidence: Bit-stream copies are admissible if original is unavailable due to circumstances beyond examiner's control.</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Identifying Digital Evidence</a:t>
            </a:r>
          </a:p>
        </p:txBody>
      </p:sp>
      <p:sp>
        <p:nvSpPr>
          <p:cNvPr id="3" name="Subtitle 2"/>
          <p:cNvSpPr>
            <a:spLocks noGrp="1"/>
          </p:cNvSpPr>
          <p:nvPr>
            <p:ph type="subTitle" idx="1"/>
          </p:nvPr>
        </p:nvSpPr>
        <p:spPr/>
        <p:txBody>
          <a:bodyPr/>
          <a:lstStyle/>
          <a:p>
            <a:r>
              <a:t>Digital Evidence Authentication</a:t>
            </a:r>
          </a:p>
        </p:txBody>
      </p:sp>
      <p:sp>
        <p:nvSpPr>
          <p:cNvPr id="4" name="Content Placeholder 3"/>
          <p:cNvSpPr>
            <a:spLocks noGrp="1"/>
          </p:cNvSpPr>
          <p:nvPr>
            <p:ph idx="10" sz="quarter"/>
          </p:nvPr>
        </p:nvSpPr>
        <p:spPr/>
        <p:txBody>
          <a:bodyPr>
            <a:normAutofit/>
          </a:bodyPr>
          <a:lstStyle/>
          <a:p>
            <a:pPr>
              <a:defRPr sz="1800"/>
            </a:pPr>
            <a:r>
              <a:t>Computer-stored records must be authenticated to qualify as exceptions to the hearsay rule.</a:t>
            </a:r>
          </a:p>
          <a:p>
            <a:pPr>
              <a:defRPr sz="1800"/>
            </a:pPr>
            <a:r>
              <a:t>Authentication process originated from the 'best evidence rule' (FRE Article X, Rule 1001).</a:t>
            </a:r>
          </a:p>
          <a:p>
            <a:pPr>
              <a:defRPr sz="1800"/>
            </a:pPr>
            <a:r>
              <a:t>Best evidence is the original file on a computer's hard disk, but duplicates are allowed if they accurately reproduce the original.</a:t>
            </a:r>
          </a:p>
          <a:p>
            <a:pPr>
              <a:defRPr sz="1800"/>
            </a:pPr>
            <a:r>
              <a:t>Rule 1003 permits using duplicates unless the original's authenticity is challenged.</a:t>
            </a:r>
          </a:p>
          <a:p>
            <a:pPr>
              <a:defRPr sz="1800"/>
            </a:pPr>
            <a:r>
              <a:t>Bit-stream copies are admissible as secondary evidence if the original is unavailable due to technical issues.</a:t>
            </a:r>
          </a:p>
          <a:p>
            <a:pPr>
              <a:defRPr sz="1800"/>
            </a:pPr>
            <a:r>
              <a:t>Courts recognize that original evidence may not always be accessible, especially in network server investigations.</a:t>
            </a:r>
          </a:p>
          <a:p>
            <a:pPr>
              <a:defRPr sz="1800"/>
            </a:pPr>
            <a:r>
              <a:t>In such cases, recovered materials become the best evidence due to circumstances beyond the examiner's control.</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Identifying Digital Evidence</a:t>
            </a:r>
          </a:p>
        </p:txBody>
      </p:sp>
      <p:sp>
        <p:nvSpPr>
          <p:cNvPr id="3" name="Subtitle 2"/>
          <p:cNvSpPr>
            <a:spLocks noGrp="1"/>
          </p:cNvSpPr>
          <p:nvPr>
            <p:ph type="subTitle" idx="1"/>
          </p:nvPr>
        </p:nvSpPr>
        <p:spPr/>
        <p:txBody>
          <a:bodyPr/>
          <a:lstStyle/>
          <a:p>
            <a:r>
              <a:t>Legal Framework for Digital Evidence</a:t>
            </a:r>
          </a:p>
        </p:txBody>
      </p:sp>
      <p:sp>
        <p:nvSpPr>
          <p:cNvPr id="4" name="Content Placeholder 3"/>
          <p:cNvSpPr>
            <a:spLocks noGrp="1"/>
          </p:cNvSpPr>
          <p:nvPr>
            <p:ph idx="10" sz="quarter"/>
          </p:nvPr>
        </p:nvSpPr>
        <p:spPr/>
        <p:txBody>
          <a:bodyPr>
            <a:normAutofit/>
          </a:bodyPr>
          <a:lstStyle/>
          <a:p>
            <a:pPr>
              <a:defRPr sz="1800"/>
            </a:pPr>
            <a:r>
              <a:t>Computer-stored records must be proven authentic to qualify as exceptions to the hearsay rule.</a:t>
            </a:r>
          </a:p>
          <a:p>
            <a:pPr>
              <a:defRPr sz="1800"/>
            </a:pPr>
            <a:r>
              <a:t>The 'best evidence rule' requires the original file to prove content of a written document, recording, or photograph.</a:t>
            </a:r>
          </a:p>
          <a:p>
            <a:pPr>
              <a:defRPr sz="1800"/>
            </a:pPr>
            <a:r>
              <a:t>Rule 1001(e) allows electronic duplicates that accurately reproduce the original to be used as evidence.</a:t>
            </a:r>
          </a:p>
          <a:p>
            <a:pPr>
              <a:defRPr sz="1800"/>
            </a:pPr>
            <a:r>
              <a:t>Rule 1003 permits duplicates as evidence if they accurately reproduce the original, even if not considered best evidence.</a:t>
            </a:r>
          </a:p>
          <a:p>
            <a:pPr>
              <a:defRPr sz="1800"/>
            </a:pPr>
            <a:r>
              <a:t>Bit-stream copies can be admitted in court if properly created and maintained, though they are not considered the original.</a:t>
            </a:r>
          </a:p>
          <a:p>
            <a:pPr>
              <a:defRPr sz="1800"/>
            </a:pPr>
            <a:r>
              <a:t>Courts recognize that original evidence may not be available due to circumstances beyond the examiner's control.</a:t>
            </a:r>
          </a:p>
          <a:p>
            <a:pPr>
              <a:defRPr sz="1800"/>
            </a:pPr>
            <a:r>
              <a:t>In cases where original evidence is unavailable, copies become secondary evidence and must be explained to the court.</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Identifying Digital Evidence</a:t>
            </a:r>
          </a:p>
        </p:txBody>
      </p:sp>
      <p:sp>
        <p:nvSpPr>
          <p:cNvPr id="3" name="Subtitle 2"/>
          <p:cNvSpPr>
            <a:spLocks noGrp="1"/>
          </p:cNvSpPr>
          <p:nvPr>
            <p:ph type="subTitle" idx="1"/>
          </p:nvPr>
        </p:nvSpPr>
        <p:spPr/>
        <p:txBody>
          <a:bodyPr/>
          <a:lstStyle/>
          <a:p>
            <a:r>
              <a:t>Digital Evidence and Legal Standards</a:t>
            </a:r>
          </a:p>
        </p:txBody>
      </p:sp>
      <p:sp>
        <p:nvSpPr>
          <p:cNvPr id="4" name="Content Placeholder 3"/>
          <p:cNvSpPr>
            <a:spLocks noGrp="1"/>
          </p:cNvSpPr>
          <p:nvPr>
            <p:ph idx="10" sz="quarter"/>
          </p:nvPr>
        </p:nvSpPr>
        <p:spPr/>
        <p:txBody>
          <a:bodyPr>
            <a:normAutofit/>
          </a:bodyPr>
          <a:lstStyle/>
          <a:p>
            <a:pPr>
              <a:defRPr sz="2200"/>
            </a:pPr>
            <a:r>
              <a:t>Computer-generated records (e.g., system logs, mathematical results) are not hearsay.</a:t>
            </a:r>
          </a:p>
          <a:p>
            <a:pPr>
              <a:defRPr sz="2200"/>
            </a:pPr>
            <a:r>
              <a:t>Computer-stored records created by individuals are subject to hearsay rules.</a:t>
            </a:r>
          </a:p>
          <a:p>
            <a:pPr>
              <a:defRPr sz="2200"/>
            </a:pPr>
            <a:r>
              <a:t>To qualify as a business record exception, records must be original and created by a person.</a:t>
            </a:r>
          </a:p>
          <a:p>
            <a:pPr>
              <a:defRPr sz="2200"/>
            </a:pPr>
            <a:r>
              <a:t>FRE treats printouts and images of digital files as original evidence.</a:t>
            </a:r>
          </a:p>
          <a:p>
            <a:pPr>
              <a:defRPr sz="2200"/>
            </a:pPr>
            <a:r>
              <a:t>Duplicates are admissible if they accurately reproduce the original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